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1465" r:id="rId2"/>
    <p:sldId id="1467" r:id="rId3"/>
    <p:sldId id="1473" r:id="rId4"/>
    <p:sldId id="1466" r:id="rId5"/>
    <p:sldId id="1470" r:id="rId6"/>
    <p:sldId id="1471" r:id="rId7"/>
    <p:sldId id="1474" r:id="rId8"/>
    <p:sldId id="1472" r:id="rId9"/>
    <p:sldId id="1476" r:id="rId10"/>
    <p:sldId id="1479" r:id="rId11"/>
    <p:sldId id="1480" r:id="rId12"/>
    <p:sldId id="1481" r:id="rId13"/>
    <p:sldId id="1482" r:id="rId14"/>
    <p:sldId id="1484" r:id="rId15"/>
    <p:sldId id="1485" r:id="rId16"/>
    <p:sldId id="1486" r:id="rId17"/>
    <p:sldId id="1487" r:id="rId18"/>
    <p:sldId id="1491" r:id="rId19"/>
    <p:sldId id="1490" r:id="rId20"/>
    <p:sldId id="1493" r:id="rId21"/>
    <p:sldId id="1477" r:id="rId22"/>
    <p:sldId id="1494" r:id="rId23"/>
    <p:sldId id="1495" r:id="rId24"/>
    <p:sldId id="1496" r:id="rId25"/>
    <p:sldId id="1497" r:id="rId26"/>
    <p:sldId id="1498" r:id="rId27"/>
    <p:sldId id="1501" r:id="rId28"/>
    <p:sldId id="1502" r:id="rId29"/>
    <p:sldId id="1478" r:id="rId30"/>
    <p:sldId id="1504" r:id="rId31"/>
    <p:sldId id="1508" r:id="rId32"/>
    <p:sldId id="1505" r:id="rId33"/>
    <p:sldId id="1509" r:id="rId34"/>
    <p:sldId id="1507" r:id="rId35"/>
    <p:sldId id="1468" r:id="rId36"/>
  </p:sldIdLst>
  <p:sldSz cx="9144000" cy="6858000" type="screen4x3"/>
  <p:notesSz cx="6797675" cy="9926638"/>
  <p:embeddedFontLs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Cambria Math" panose="02040503050406030204" pitchFamily="18" charset="0"/>
      <p:regular r:id="rId45"/>
    </p:embeddedFont>
    <p:embeddedFont>
      <p:font typeface="나눔고딕" panose="020D0604000000000000" pitchFamily="50" charset="-127"/>
      <p:regular r:id="rId46"/>
      <p:bold r:id="rId47"/>
    </p:embeddedFont>
    <p:embeddedFont>
      <p:font typeface="나눔고딕 ExtraBold" panose="020D0904000000000000" pitchFamily="50" charset="-127"/>
      <p:bold r:id="rId48"/>
    </p:embeddedFont>
    <p:embeddedFont>
      <p:font typeface="산돌고딕 M" panose="020B0600000101010101" charset="-127"/>
      <p:regular r:id="rId49"/>
    </p:embeddedFont>
    <p:embeddedFont>
      <p:font typeface="HY중고딕" panose="02030600000101010101" pitchFamily="18" charset="-127"/>
      <p:regular r:id="rId50"/>
    </p:embeddedFont>
    <p:embeddedFont>
      <p:font typeface="Wingdings 3" panose="05040102010807070707" pitchFamily="18" charset="2"/>
      <p:regular r:id="rId5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n2s0HP/nNGx5HSgHZxIMWQ==" hashData="QPN/jJQlxzrCcbiEsYnivM6/n8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4A4947"/>
    <a:srgbClr val="01509D"/>
    <a:srgbClr val="35A206"/>
    <a:srgbClr val="E5EFFB"/>
    <a:srgbClr val="0168B7"/>
    <a:srgbClr val="CEEED9"/>
    <a:srgbClr val="D1FFE2"/>
    <a:srgbClr val="FFEBD9"/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9545" autoAdjust="0"/>
  </p:normalViewPr>
  <p:slideViewPr>
    <p:cSldViewPr>
      <p:cViewPr>
        <p:scale>
          <a:sx n="75" d="100"/>
          <a:sy n="75" d="100"/>
        </p:scale>
        <p:origin x="-1188" y="-24"/>
      </p:cViewPr>
      <p:guideLst>
        <p:guide orient="horz" pos="2160"/>
        <p:guide orient="horz" pos="4156"/>
        <p:guide orient="horz" pos="391"/>
        <p:guide orient="horz" pos="164"/>
        <p:guide orient="horz" pos="618"/>
        <p:guide pos="2880"/>
        <p:guide pos="158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930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6732"/>
          </a:xfrm>
          <a:prstGeom prst="rect">
            <a:avLst/>
          </a:prstGeom>
        </p:spPr>
        <p:txBody>
          <a:bodyPr vert="horz" lIns="92105" tIns="46053" rIns="92105" bIns="4605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827" y="1"/>
            <a:ext cx="2946246" cy="496732"/>
          </a:xfrm>
          <a:prstGeom prst="rect">
            <a:avLst/>
          </a:prstGeom>
        </p:spPr>
        <p:txBody>
          <a:bodyPr vert="horz" lIns="92105" tIns="46053" rIns="92105" bIns="46053" rtlCol="0"/>
          <a:lstStyle>
            <a:lvl1pPr algn="r">
              <a:defRPr sz="1200"/>
            </a:lvl1pPr>
          </a:lstStyle>
          <a:p>
            <a:fld id="{97A34C89-B1C3-4629-AC65-BA089B7D138C}" type="datetimeFigureOut">
              <a:rPr lang="ko-KR" altLang="en-US" smtClean="0"/>
              <a:pPr/>
              <a:t>2015-07-15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8309"/>
            <a:ext cx="2946247" cy="496731"/>
          </a:xfrm>
          <a:prstGeom prst="rect">
            <a:avLst/>
          </a:prstGeom>
        </p:spPr>
        <p:txBody>
          <a:bodyPr vert="horz" lIns="92105" tIns="46053" rIns="92105" bIns="4605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827" y="9428309"/>
            <a:ext cx="2946246" cy="496731"/>
          </a:xfrm>
          <a:prstGeom prst="rect">
            <a:avLst/>
          </a:prstGeom>
        </p:spPr>
        <p:txBody>
          <a:bodyPr vert="horz" lIns="92105" tIns="46053" rIns="92105" bIns="46053" rtlCol="0" anchor="b"/>
          <a:lstStyle>
            <a:lvl1pPr algn="r">
              <a:defRPr sz="1200"/>
            </a:lvl1pPr>
          </a:lstStyle>
          <a:p>
            <a:fld id="{E096E709-AC0C-4607-AAAE-62324B7E2F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8808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2105" tIns="46053" rIns="92105" bIns="46053" rtlCol="0"/>
          <a:lstStyle>
            <a:lvl1pPr algn="l">
              <a:defRPr sz="1200">
                <a:latin typeface="HY중고딕" pitchFamily="18" charset="-127"/>
                <a:ea typeface="HY중고딕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2105" tIns="46053" rIns="92105" bIns="46053" rtlCol="0"/>
          <a:lstStyle>
            <a:lvl1pPr algn="r">
              <a:defRPr sz="1200">
                <a:latin typeface="HY중고딕" pitchFamily="18" charset="-127"/>
                <a:ea typeface="HY중고딕" pitchFamily="18" charset="-127"/>
              </a:defRPr>
            </a:lvl1pPr>
          </a:lstStyle>
          <a:p>
            <a:fld id="{358468EC-8E06-47E0-ADDD-E042D84AB7C5}" type="datetimeFigureOut">
              <a:rPr lang="ko-KR" altLang="en-US" smtClean="0"/>
              <a:pPr/>
              <a:t>2015-07-15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5" tIns="46053" rIns="92105" bIns="46053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5" tIns="46053" rIns="92105" bIns="46053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2105" tIns="46053" rIns="92105" bIns="46053" rtlCol="0" anchor="b"/>
          <a:lstStyle>
            <a:lvl1pPr algn="l">
              <a:defRPr sz="1200">
                <a:latin typeface="HY중고딕" pitchFamily="18" charset="-127"/>
                <a:ea typeface="HY중고딕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2105" tIns="46053" rIns="92105" bIns="46053" rtlCol="0" anchor="b"/>
          <a:lstStyle>
            <a:lvl1pPr algn="r">
              <a:defRPr sz="1200">
                <a:latin typeface="HY중고딕" pitchFamily="18" charset="-127"/>
                <a:ea typeface="HY중고딕" pitchFamily="18" charset="-127"/>
              </a:defRPr>
            </a:lvl1pPr>
          </a:lstStyle>
          <a:p>
            <a:fld id="{C754DFF0-55CB-42AF-850B-D57679333B3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973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HY중고딕" pitchFamily="18" charset="-127"/>
        <a:ea typeface="HY중고딕" pitchFamily="18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HY중고딕" pitchFamily="18" charset="-127"/>
        <a:ea typeface="HY중고딕" pitchFamily="18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HY중고딕" pitchFamily="18" charset="-127"/>
        <a:ea typeface="HY중고딕" pitchFamily="18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HY중고딕" pitchFamily="18" charset="-127"/>
        <a:ea typeface="HY중고딕" pitchFamily="18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HY중고딕" pitchFamily="18" charset="-127"/>
        <a:ea typeface="HY중고딕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14281" y="160224"/>
            <a:ext cx="8715438" cy="553998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lvl="0"/>
            <a:r>
              <a:rPr lang="ko-KR" altLang="en-US" dirty="0" smtClean="0"/>
              <a:t>슬라이드 타이틀</a:t>
            </a:r>
            <a:endParaRPr lang="ko-KR" alt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istrator\바탕 화면\중앙보육정보센터2\서식\2차\내지0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개체 틀 1"/>
          <p:cNvSpPr>
            <a:spLocks noGrp="1"/>
          </p:cNvSpPr>
          <p:nvPr>
            <p:ph type="title"/>
          </p:nvPr>
        </p:nvSpPr>
        <p:spPr>
          <a:xfrm>
            <a:off x="214281" y="160224"/>
            <a:ext cx="8715438" cy="553998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lvl="0"/>
            <a:r>
              <a:rPr lang="ko-KR" altLang="en-US" dirty="0" smtClean="0"/>
              <a:t>슬라이드 타이틀</a:t>
            </a:r>
            <a:endParaRPr lang="ko-KR" altLang="en-US" dirty="0"/>
          </a:p>
        </p:txBody>
      </p:sp>
      <p:pic>
        <p:nvPicPr>
          <p:cNvPr id="5" name="Picture 5" descr="C:\Documents and Settings\Administrator\바탕 화면\표지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06" y="156769"/>
            <a:ext cx="2130220" cy="5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0" fontAlgn="base" latinLnBrk="1" hangingPunct="0">
        <a:spcBef>
          <a:spcPct val="0"/>
        </a:spcBef>
        <a:spcAft>
          <a:spcPct val="0"/>
        </a:spcAft>
        <a:buNone/>
        <a:defRPr lang="ko-KR" altLang="en-US" sz="3000" b="1" i="0" kern="1200" cap="none" spc="-150" baseline="0" dirty="0">
          <a:ln>
            <a:noFill/>
          </a:ln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effectLst>
            <a:outerShdw dist="25400" dir="2700000" algn="tl" rotWithShape="0">
              <a:prstClr val="black"/>
            </a:outerShdw>
          </a:effectLst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266700" indent="-266700" algn="l" defTabSz="914400" rtl="0" eaLnBrk="1" latinLnBrk="1" hangingPunct="1">
        <a:spcBef>
          <a:spcPct val="20000"/>
        </a:spcBef>
        <a:buFontTx/>
        <a:buBlip>
          <a:blip r:embed="rId6"/>
        </a:buBlip>
        <a:defRPr sz="2400" b="0" i="0" kern="1200" baseline="0"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effectLst>
            <a:outerShdw blurRad="50800" dist="38100" dir="2700000" algn="tl" rotWithShape="0">
              <a:srgbClr val="000000"/>
            </a:outerShdw>
          </a:effectLst>
          <a:latin typeface="Trebuchet MS" pitchFamily="34" charset="0"/>
          <a:ea typeface="산돌고딕 M" pitchFamily="18" charset="-127"/>
          <a:cs typeface="+mn-cs"/>
        </a:defRPr>
      </a:lvl1pPr>
      <a:lvl2pPr marL="538163" indent="-269875" algn="l" defTabSz="914400" rtl="0" eaLnBrk="1" latinLnBrk="1" hangingPunct="1">
        <a:spcBef>
          <a:spcPct val="20000"/>
        </a:spcBef>
        <a:buFontTx/>
        <a:buBlip>
          <a:blip r:embed="rId7"/>
        </a:buBlip>
        <a:defRPr sz="2000" b="0" i="0" kern="1200" baseline="0"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effectLst>
            <a:outerShdw blurRad="50800" dist="38100" dir="2700000" algn="tl" rotWithShape="0">
              <a:srgbClr val="000000"/>
            </a:outerShdw>
          </a:effectLst>
          <a:latin typeface="Trebuchet MS" pitchFamily="34" charset="0"/>
          <a:ea typeface="산돌고딕 M" pitchFamily="18" charset="-127"/>
          <a:cs typeface="+mn-cs"/>
        </a:defRPr>
      </a:lvl2pPr>
      <a:lvl3pPr marL="806450" indent="-268288" algn="l" defTabSz="914400" rtl="0" eaLnBrk="1" latinLnBrk="1" hangingPunct="1">
        <a:spcBef>
          <a:spcPct val="20000"/>
        </a:spcBef>
        <a:buFontTx/>
        <a:buBlip>
          <a:blip r:embed="rId7"/>
        </a:buBlip>
        <a:defRPr sz="1800" b="0" i="0" kern="1200" baseline="0">
          <a:solidFill>
            <a:schemeClr val="tx1"/>
          </a:solidFill>
          <a:effectLst/>
          <a:latin typeface="Arial" pitchFamily="34" charset="0"/>
          <a:ea typeface="산돌고딕 M" pitchFamily="18" charset="-127"/>
          <a:cs typeface="+mn-cs"/>
        </a:defRPr>
      </a:lvl3pPr>
      <a:lvl4pPr marL="1076325" indent="-269875" algn="l" defTabSz="914400" rtl="0" eaLnBrk="1" latinLnBrk="1" hangingPunct="1">
        <a:spcBef>
          <a:spcPct val="20000"/>
        </a:spcBef>
        <a:buFontTx/>
        <a:buBlip>
          <a:blip r:embed="rId7"/>
        </a:buBlip>
        <a:defRPr sz="1600" b="0" i="0" kern="1200" baseline="0">
          <a:solidFill>
            <a:schemeClr val="tx1"/>
          </a:solidFill>
          <a:effectLst/>
          <a:latin typeface="Arial" pitchFamily="34" charset="0"/>
          <a:ea typeface="산돌고딕 M" pitchFamily="18" charset="-127"/>
          <a:cs typeface="+mn-cs"/>
        </a:defRPr>
      </a:lvl4pPr>
      <a:lvl5pPr marL="1701800" indent="-228600" algn="l" defTabSz="914400" rtl="0" eaLnBrk="1" latinLnBrk="1" hangingPunct="1">
        <a:spcBef>
          <a:spcPct val="20000"/>
        </a:spcBef>
        <a:buFontTx/>
        <a:buBlip>
          <a:blip r:embed="rId7"/>
        </a:buBlip>
        <a:defRPr sz="1600" b="0" i="0" kern="1200" baseline="0">
          <a:solidFill>
            <a:schemeClr val="tx1"/>
          </a:solidFill>
          <a:effectLst/>
          <a:latin typeface="Arial" pitchFamily="34" charset="0"/>
          <a:ea typeface="산돌고딕 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5.png"/><Relationship Id="rId7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1.png"/><Relationship Id="rId5" Type="http://schemas.openxmlformats.org/officeDocument/2006/relationships/image" Target="../media/image50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1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image" Target="../media/image59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3.png"/><Relationship Id="rId7" Type="http://schemas.openxmlformats.org/officeDocument/2006/relationships/image" Target="../media/image1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3.png"/><Relationship Id="rId7" Type="http://schemas.openxmlformats.org/officeDocument/2006/relationships/image" Target="../media/image2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6.png"/><Relationship Id="rId7" Type="http://schemas.openxmlformats.org/officeDocument/2006/relationships/image" Target="../media/image2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9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0.png"/><Relationship Id="rId7" Type="http://schemas.openxmlformats.org/officeDocument/2006/relationships/image" Target="../media/image2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7.png"/><Relationship Id="rId7" Type="http://schemas.openxmlformats.org/officeDocument/2006/relationships/image" Target="../media/image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7.png"/><Relationship Id="rId7" Type="http://schemas.openxmlformats.org/officeDocument/2006/relationships/image" Target="../media/image1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2.png"/><Relationship Id="rId7" Type="http://schemas.openxmlformats.org/officeDocument/2006/relationships/image" Target="../media/image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9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3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3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dministrator\바탕 화면\표지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istrator\바탕 화면\표지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3" y="5390150"/>
            <a:ext cx="41656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istrator\바탕 화면\표지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25" y="3636557"/>
            <a:ext cx="571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-2147" r="42412" b="2147"/>
          <a:stretch/>
        </p:blipFill>
        <p:spPr bwMode="auto">
          <a:xfrm>
            <a:off x="6562725" y="120270"/>
            <a:ext cx="1405526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6"/>
          <p:cNvSpPr>
            <a:spLocks noChangeArrowheads="1"/>
          </p:cNvSpPr>
          <p:nvPr/>
        </p:nvSpPr>
        <p:spPr bwMode="auto">
          <a:xfrm>
            <a:off x="4311337" y="3537498"/>
            <a:ext cx="3916137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4800" b="1" spc="-300" dirty="0" err="1">
                <a:gradFill>
                  <a:gsLst>
                    <a:gs pos="0">
                      <a:srgbClr val="35A206"/>
                    </a:gs>
                    <a:gs pos="100000">
                      <a:srgbClr val="35A206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4800" b="1" spc="-300" dirty="0">
                <a:gradFill>
                  <a:gsLst>
                    <a:gs pos="0">
                      <a:srgbClr val="35A206"/>
                    </a:gs>
                    <a:gs pos="100000">
                      <a:srgbClr val="35A206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이해</a:t>
            </a:r>
            <a:r>
              <a:rPr kumimoji="1" lang="ko-KR" altLang="en-US" sz="4800" spc="-300" dirty="0">
                <a:gradFill>
                  <a:gsLst>
                    <a:gs pos="0">
                      <a:srgbClr val="35A206"/>
                    </a:gs>
                    <a:gs pos="100000">
                      <a:srgbClr val="35A206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와</a:t>
            </a:r>
          </a:p>
        </p:txBody>
      </p:sp>
      <p:sp>
        <p:nvSpPr>
          <p:cNvPr id="8" name="Rectangle 166"/>
          <p:cNvSpPr>
            <a:spLocks noChangeArrowheads="1"/>
          </p:cNvSpPr>
          <p:nvPr/>
        </p:nvSpPr>
        <p:spPr bwMode="auto">
          <a:xfrm>
            <a:off x="3961883" y="4365104"/>
            <a:ext cx="4265591" cy="80021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5200" b="1" spc="-300" dirty="0">
                <a:gradFill>
                  <a:gsLst>
                    <a:gs pos="0">
                      <a:srgbClr val="01509D"/>
                    </a:gs>
                    <a:gs pos="100000">
                      <a:srgbClr val="01509D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운영위원회 참여</a:t>
            </a:r>
            <a:endParaRPr kumimoji="1" lang="ko-KR" altLang="en-US" sz="5200" spc="-300" dirty="0">
              <a:gradFill>
                <a:gsLst>
                  <a:gs pos="0">
                    <a:srgbClr val="01509D"/>
                  </a:gs>
                  <a:gs pos="100000">
                    <a:srgbClr val="01509D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Rectangle 166"/>
          <p:cNvSpPr>
            <a:spLocks noChangeArrowheads="1"/>
          </p:cNvSpPr>
          <p:nvPr/>
        </p:nvSpPr>
        <p:spPr bwMode="auto">
          <a:xfrm>
            <a:off x="4203509" y="5445224"/>
            <a:ext cx="386964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b="1" spc="-100" dirty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b="1" spc="-1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부모참여 활성화를 위한 교육자료</a:t>
            </a:r>
            <a:endParaRPr kumimoji="1" lang="ko-KR" altLang="en-US" spc="-1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15507"/>
            <a:ext cx="2514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3003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950913"/>
            <a:ext cx="8742363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건강관리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내용 개체 틀 2"/>
              <p:cNvSpPr txBox="1">
                <a:spLocks/>
              </p:cNvSpPr>
              <p:nvPr/>
            </p:nvSpPr>
            <p:spPr>
              <a:xfrm>
                <a:off x="1375073" y="2221925"/>
                <a:ext cx="6541855" cy="4186787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ko-KR"/>
                </a:defPPr>
                <a:lvl1pPr marL="130175" indent="-130175" fontAlgn="base">
                  <a:lnSpc>
                    <a:spcPct val="120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0000"/>
                  </a:buClr>
                  <a:buSzPct val="70000"/>
                  <a:buBlip>
                    <a:blip r:embed="rId3"/>
                  </a:buBlip>
                  <a:defRPr kumimoji="1" b="1">
                    <a:gradFill>
                      <a:gsLst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  <a:gs pos="10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5400000" scaled="0"/>
                    </a:gradFill>
                    <a:latin typeface="나눔고딕" pitchFamily="50" charset="-127"/>
                    <a:ea typeface="나눔고딕" pitchFamily="50" charset="-127"/>
                  </a:defRPr>
                </a:lvl1pPr>
              </a:lstStyle>
              <a:p>
                <a:pPr>
                  <a:spcAft>
                    <a:spcPts val="1000"/>
                  </a:spcAft>
                </a:pPr>
                <a:r>
                  <a:rPr lang="ko-KR" altLang="en-US" dirty="0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입소 </a:t>
                </a:r>
                <a:r>
                  <a:rPr lang="en-US" altLang="ko-KR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30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일 이내 예방접종증명서</a:t>
                </a:r>
                <a:r>
                  <a:rPr lang="en-US" altLang="ko-KR" sz="1600" b="0" dirty="0"/>
                  <a:t>(</a:t>
                </a:r>
                <a:r>
                  <a:rPr lang="ko-KR" altLang="en-US" sz="1600" b="0" dirty="0"/>
                  <a:t>또는 이에 준하는 증명자료</a:t>
                </a:r>
                <a:r>
                  <a:rPr lang="en-US" altLang="ko-KR" sz="1600" b="0" dirty="0" smtClean="0"/>
                  <a:t>)</a:t>
                </a:r>
                <a:r>
                  <a:rPr lang="en-US" altLang="ko-KR" dirty="0" smtClean="0"/>
                  <a:t> </a:t>
                </a:r>
                <a:r>
                  <a:rPr lang="ko-KR" altLang="en-US" dirty="0" smtClean="0"/>
                  <a:t>제출</a:t>
                </a:r>
                <a:endParaRPr lang="ko-KR" altLang="en-US" dirty="0"/>
              </a:p>
              <a:p>
                <a:pPr>
                  <a:spcAft>
                    <a:spcPts val="1000"/>
                  </a:spcAft>
                </a:pP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필수 </a:t>
                </a:r>
                <a:r>
                  <a:rPr lang="ko-KR" altLang="en-US" dirty="0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예방접종 여부 </a:t>
                </a:r>
                <a:r>
                  <a:rPr lang="ko-KR" altLang="en-US" dirty="0" smtClean="0"/>
                  <a:t>확인</a:t>
                </a:r>
                <a:r>
                  <a:rPr lang="en-US" altLang="ko-KR" sz="1600" b="0" dirty="0"/>
                  <a:t>(</a:t>
                </a:r>
                <a:r>
                  <a:rPr lang="ko-KR" altLang="en-US" sz="1600" b="0" dirty="0"/>
                  <a:t>생활기록부 기재 후 관리</a:t>
                </a:r>
                <a:r>
                  <a:rPr lang="en-US" altLang="ko-KR" sz="1600" b="0" dirty="0" smtClean="0"/>
                  <a:t>)</a:t>
                </a:r>
                <a:endParaRPr lang="en-US" altLang="ko-KR" sz="1600" b="0" dirty="0"/>
              </a:p>
              <a:p>
                <a:pPr>
                  <a:spcAft>
                    <a:spcPts val="1000"/>
                  </a:spcAft>
                </a:pPr>
                <a:r>
                  <a:rPr lang="ko-KR" altLang="en-US" dirty="0" smtClean="0"/>
                  <a:t>질병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/>
                        <a:sym typeface="Wingdings"/>
                      </a:rPr>
                      <m:t></m:t>
                    </m:r>
                  </m:oMath>
                </a14:m>
                <a:r>
                  <a:rPr lang="ko-KR" altLang="en-US" dirty="0"/>
                  <a:t>사고 또는 재해 등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위급 상태 발생 시</a:t>
                </a:r>
                <a:r>
                  <a:rPr lang="en-US" altLang="ko-KR" dirty="0"/>
                  <a:t>, </a:t>
                </a:r>
                <a:r>
                  <a:rPr lang="ko-KR" altLang="en-US" dirty="0" smtClean="0"/>
                  <a:t>즉시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응급의료기관 이송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1600" b="0" dirty="0"/>
                  <a:t>(</a:t>
                </a:r>
                <a:r>
                  <a:rPr lang="ko-KR" altLang="en-US" sz="1600" b="0" dirty="0"/>
                  <a:t>부모</a:t>
                </a:r>
                <a:r>
                  <a:rPr lang="en-US" altLang="ko-KR" sz="1600" b="0" dirty="0"/>
                  <a:t>: </a:t>
                </a:r>
                <a:r>
                  <a:rPr lang="ko-KR" altLang="en-US" sz="1600" b="0" dirty="0" smtClean="0"/>
                  <a:t>응급처치동의서</a:t>
                </a:r>
                <a:r>
                  <a:rPr lang="en-US" altLang="ko-KR" sz="1600" b="0" dirty="0"/>
                  <a:t>, </a:t>
                </a:r>
                <a:r>
                  <a:rPr lang="ko-KR" altLang="en-US" sz="1600" b="0" dirty="0"/>
                  <a:t>보호자 비상연락망 등 기재 후 원에 제출</a:t>
                </a:r>
                <a:r>
                  <a:rPr lang="en-US" altLang="ko-KR" sz="1600" b="0" dirty="0"/>
                  <a:t>)</a:t>
                </a:r>
              </a:p>
              <a:p>
                <a:pPr>
                  <a:spcAft>
                    <a:spcPts val="1000"/>
                  </a:spcAft>
                </a:pPr>
                <a:r>
                  <a:rPr lang="ko-KR" altLang="en-US" dirty="0" smtClean="0"/>
                  <a:t>원 </a:t>
                </a:r>
                <a:r>
                  <a:rPr lang="ko-KR" altLang="en-US" dirty="0"/>
                  <a:t>내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식중독 및 </a:t>
                </a:r>
                <a:r>
                  <a:rPr lang="ko-KR" altLang="en-US" dirty="0" err="1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감</a:t>
                </a:r>
                <a:r>
                  <a:rPr lang="ko-KR" altLang="en-US" dirty="0" err="1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anose="020B0600000101010101" charset="-127"/>
                    <a:ea typeface="나눔고딕 ExtraBold" panose="020B0600000101010101" charset="-127"/>
                  </a:rPr>
                  <a:t>염병</a:t>
                </a:r>
                <a:r>
                  <a:rPr lang="ko-KR" altLang="en-US" dirty="0" err="1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으로</a:t>
                </a:r>
                <a:r>
                  <a:rPr lang="ko-KR" altLang="en-US" dirty="0" smtClean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의심</a:t>
                </a:r>
                <a:r>
                  <a:rPr lang="ko-KR" altLang="en-US" dirty="0"/>
                  <a:t>되는 증상 발견 즉시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ko-KR" altLang="en-US" dirty="0" err="1"/>
                  <a:t>시군구청</a:t>
                </a:r>
                <a:r>
                  <a:rPr lang="ko-KR" altLang="en-US" dirty="0"/>
                  <a:t> 및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관할 보건소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신고</a:t>
                </a:r>
              </a:p>
              <a:p>
                <a:pPr>
                  <a:spcAft>
                    <a:spcPts val="1000"/>
                  </a:spcAft>
                </a:pPr>
                <a:r>
                  <a:rPr lang="ko-KR" altLang="en-US" dirty="0" err="1" smtClean="0"/>
                  <a:t>영유아</a:t>
                </a:r>
                <a:r>
                  <a:rPr lang="ko-KR" altLang="en-US" dirty="0" smtClean="0"/>
                  <a:t> </a:t>
                </a:r>
                <a:r>
                  <a:rPr lang="ko-KR" altLang="en-US" dirty="0"/>
                  <a:t>및 보육교직원 건강검진은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매년 </a:t>
                </a:r>
                <a:r>
                  <a:rPr lang="en-US" altLang="ko-KR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1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회</a:t>
                </a:r>
                <a:r>
                  <a:rPr lang="ko-KR" altLang="en-US" dirty="0"/>
                  <a:t> 이상 </a:t>
                </a:r>
                <a:r>
                  <a:rPr lang="ko-KR" altLang="en-US" dirty="0" smtClean="0"/>
                  <a:t>실시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en-US" altLang="ko-KR" sz="1600" b="0" dirty="0"/>
                  <a:t>(</a:t>
                </a:r>
                <a:r>
                  <a:rPr lang="ko-KR" altLang="en-US" sz="1600" b="0" dirty="0" err="1"/>
                  <a:t>영유아</a:t>
                </a:r>
                <a:r>
                  <a:rPr lang="en-US" altLang="ko-KR" sz="1600" b="0" dirty="0"/>
                  <a:t>: </a:t>
                </a:r>
                <a:r>
                  <a:rPr lang="ko-KR" altLang="en-US" sz="1600" b="0" dirty="0" err="1"/>
                  <a:t>영유아건강검진이나</a:t>
                </a:r>
                <a:r>
                  <a:rPr lang="ko-KR" altLang="en-US" sz="1600" b="0" dirty="0"/>
                  <a:t> 보호자가 별도 건강검진 실시한 경우</a:t>
                </a:r>
                <a:r>
                  <a:rPr lang="en-US" altLang="ko-KR" sz="1600" b="0" dirty="0"/>
                  <a:t>,</a:t>
                </a:r>
                <a:br>
                  <a:rPr lang="en-US" altLang="ko-KR" sz="1600" b="0" dirty="0"/>
                </a:br>
                <a:r>
                  <a:rPr lang="ko-KR" altLang="en-US" sz="1600" b="0" dirty="0"/>
                  <a:t>검사결과 통보서로 갈음</a:t>
                </a:r>
                <a:r>
                  <a:rPr lang="en-US" altLang="ko-KR" sz="1600" b="0" dirty="0"/>
                  <a:t>)</a:t>
                </a:r>
              </a:p>
              <a:p>
                <a:pPr>
                  <a:spcAft>
                    <a:spcPts val="1000"/>
                  </a:spcAft>
                </a:pPr>
                <a:r>
                  <a:rPr lang="ko-KR" altLang="en-US" dirty="0" smtClean="0"/>
                  <a:t>신규 </a:t>
                </a:r>
                <a:r>
                  <a:rPr lang="ko-KR" altLang="en-US" dirty="0"/>
                  <a:t>입소 아동이 전 </a:t>
                </a:r>
                <a:r>
                  <a:rPr lang="ko-KR" altLang="en-US" dirty="0" err="1"/>
                  <a:t>어린이집에서</a:t>
                </a:r>
                <a:r>
                  <a:rPr lang="ko-KR" altLang="en-US" dirty="0"/>
                  <a:t> 당해 연도 내 건강검진을 </a:t>
                </a:r>
                <a:r>
                  <a:rPr lang="en-US" altLang="ko-KR" dirty="0" smtClean="0"/>
                  <a:t/>
                </a:r>
                <a:br>
                  <a:rPr lang="en-US" altLang="ko-KR" dirty="0" smtClean="0"/>
                </a:br>
                <a:r>
                  <a:rPr lang="ko-KR" altLang="en-US" dirty="0" smtClean="0"/>
                  <a:t>받았거나 </a:t>
                </a:r>
                <a:r>
                  <a:rPr lang="ko-KR" altLang="en-US" dirty="0" err="1"/>
                  <a:t>영유아건강검진</a:t>
                </a:r>
                <a:r>
                  <a:rPr lang="ko-KR" altLang="en-US" dirty="0"/>
                  <a:t> 실시한 경우 </a:t>
                </a:r>
                <a:r>
                  <a:rPr lang="ko-KR" altLang="en-US" dirty="0">
                    <a:gradFill>
                      <a:gsLst>
                        <a:gs pos="0">
                          <a:schemeClr val="bg2">
                            <a:lumMod val="75000"/>
                            <a:lumOff val="25000"/>
                          </a:schemeClr>
                        </a:gs>
                        <a:gs pos="100000">
                          <a:schemeClr val="bg2">
                            <a:lumMod val="75000"/>
                            <a:lumOff val="25000"/>
                          </a:schemeClr>
                        </a:gs>
                      </a:gsLst>
                      <a:lin ang="5400000" scaled="0"/>
                    </a:gradFill>
                    <a:latin typeface="나눔고딕 ExtraBold" pitchFamily="50" charset="-127"/>
                    <a:ea typeface="나눔고딕 ExtraBold" pitchFamily="50" charset="-127"/>
                  </a:rPr>
                  <a:t>검사결과 통보서로 갈음</a:t>
                </a:r>
              </a:p>
            </p:txBody>
          </p:sp>
        </mc:Choice>
        <mc:Fallback xmlns="">
          <p:sp>
            <p:nvSpPr>
              <p:cNvPr id="64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073" y="2221925"/>
                <a:ext cx="6541855" cy="4186787"/>
              </a:xfrm>
              <a:prstGeom prst="rect">
                <a:avLst/>
              </a:prstGeom>
              <a:blipFill rotWithShape="1">
                <a:blip r:embed="rId4"/>
                <a:stretch>
                  <a:fillRect l="-280" t="-582" r="-1305" b="-2329"/>
                </a:stretch>
              </a:blipFill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 descr="C:\Documents and Settings\Administrator\바탕 화면\10p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02" y="2780928"/>
            <a:ext cx="1048084" cy="39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574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882173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급식관리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979712" y="1647144"/>
            <a:ext cx="5783635" cy="468435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급 식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: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균형 있고 위생적이며 안전해야 함</a:t>
            </a:r>
            <a:endParaRPr kumimoji="1" lang="en-US" altLang="ko-KR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식 단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: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영양사가 작성한 식단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 의하여 급식 제공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600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100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 미만 </a:t>
            </a:r>
            <a:r>
              <a:rPr kumimoji="1" lang="ko-KR" altLang="en-US" sz="1600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: 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인근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육아종합지원센터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보건소 및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sz="7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어린이급식관리지원센터 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등의 영양사 지도를 받아 식단 작성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endParaRPr kumimoji="1" lang="ko-KR" altLang="en-US" sz="160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어린이집에서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직접 조리하여 공급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하는 것이 원칙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endParaRPr kumimoji="1" lang="ko-KR" altLang="en-US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식단표에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원산지를 기재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하여 공개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기타 특별한 음식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을 필요로 하는 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영유아는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보호자</a:t>
            </a:r>
            <a:r>
              <a:rPr kumimoji="1" lang="en-US" altLang="ko-KR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부모 등</a:t>
            </a:r>
            <a:r>
              <a:rPr kumimoji="1" lang="en-US" altLang="ko-KR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의사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반영하여 음식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제공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입소 시 보호자 면담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등을 통해 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알레르기 식품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 제공되지 않도록 주의</a:t>
            </a:r>
            <a:endParaRPr kumimoji="1" lang="ko-KR" altLang="en-US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유통기한 경과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혹은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상한 원료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  <a:sym typeface="Wingdings"/>
              </a:rPr>
              <a:t>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완제품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을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조리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목적으로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보관하거나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음식물의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조리에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사용할 수 없음</a:t>
            </a:r>
            <a:endParaRPr kumimoji="1" lang="en-US" altLang="ko-KR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이미 급식에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제공되었던 음식물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을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재사용할 수 없음</a:t>
            </a:r>
          </a:p>
        </p:txBody>
      </p:sp>
      <p:pic>
        <p:nvPicPr>
          <p:cNvPr id="9218" name="Picture 2" descr="C:\Documents and Settings\Administrator\바탕 화면\11p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322795"/>
            <a:ext cx="16573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Documents and Settings\Administrator\바탕 화면\11p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38512"/>
            <a:ext cx="13906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1679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istrator\바탕 화면\12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14" y="836713"/>
            <a:ext cx="1849985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15" y="1247697"/>
            <a:ext cx="63833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28446"/>
            <a:ext cx="245265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</a:t>
            </a:r>
            <a:r>
              <a:rPr lang="ko-KR" altLang="en-US" dirty="0" smtClean="0"/>
              <a:t>위생관리</a:t>
            </a:r>
            <a:endParaRPr lang="ko-KR" alt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035517" y="2721212"/>
            <a:ext cx="4953279" cy="6647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국공립</a:t>
            </a:r>
            <a:r>
              <a:rPr lang="en-US" altLang="ko-KR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sym typeface="Wingdings"/>
              </a:rPr>
              <a:t></a:t>
            </a:r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법인</a:t>
            </a:r>
            <a:r>
              <a:rPr lang="en-US" altLang="ko-KR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sym typeface="Wingdings"/>
              </a:rPr>
              <a:t></a:t>
            </a:r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직장</a:t>
            </a:r>
            <a:r>
              <a:rPr lang="en-US" altLang="ko-KR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sym typeface="Wingdings"/>
              </a:rPr>
              <a:t></a:t>
            </a:r>
            <a:r>
              <a:rPr lang="ko-KR" altLang="en-US" dirty="0" err="1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민간어린이집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연면적 </a:t>
            </a:r>
            <a:r>
              <a:rPr lang="en-US" altLang="ko-KR" sz="1600" b="0" dirty="0"/>
              <a:t>430㎡ </a:t>
            </a:r>
            <a:r>
              <a:rPr lang="ko-KR" altLang="en-US" sz="1600" b="0" dirty="0"/>
              <a:t>이상</a:t>
            </a:r>
            <a:r>
              <a:rPr lang="en-US" altLang="ko-KR" sz="1600" b="0" dirty="0"/>
              <a:t>)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/>
              <a:t>: </a:t>
            </a:r>
            <a:r>
              <a:rPr lang="ko-KR" altLang="en-US" dirty="0" err="1"/>
              <a:t>실내공기질</a:t>
            </a:r>
            <a:r>
              <a:rPr lang="ko-KR" altLang="en-US" dirty="0"/>
              <a:t> 유지</a:t>
            </a:r>
            <a:r>
              <a:rPr lang="en-US" altLang="ko-KR" dirty="0">
                <a:sym typeface="Wingdings"/>
              </a:rPr>
              <a:t></a:t>
            </a:r>
            <a:r>
              <a:rPr lang="ko-KR" altLang="en-US" dirty="0" smtClean="0"/>
              <a:t>관리</a:t>
            </a:r>
            <a:endParaRPr lang="ko-KR" altLang="en-US" dirty="0"/>
          </a:p>
        </p:txBody>
      </p:sp>
      <p:cxnSp>
        <p:nvCxnSpPr>
          <p:cNvPr id="61" name="직선 연결선 60"/>
          <p:cNvCxnSpPr/>
          <p:nvPr/>
        </p:nvCxnSpPr>
        <p:spPr>
          <a:xfrm>
            <a:off x="2003301" y="3053610"/>
            <a:ext cx="752150" cy="0"/>
          </a:xfrm>
          <a:prstGeom prst="line">
            <a:avLst/>
          </a:prstGeom>
          <a:ln w="28575" cap="sq">
            <a:solidFill>
              <a:schemeClr val="bg1">
                <a:lumMod val="50000"/>
              </a:schemeClr>
            </a:solidFill>
            <a:miter lim="800000"/>
            <a:headEnd type="oval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035517" y="4002831"/>
            <a:ext cx="5846152" cy="6647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원장 및 급식을 조리</a:t>
            </a:r>
            <a:r>
              <a:rPr lang="en-US" altLang="ko-KR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sym typeface="Wingdings"/>
              </a:rPr>
              <a:t></a:t>
            </a:r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제공하는 보육교직원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식중독 환자가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발생하지 </a:t>
            </a:r>
            <a:r>
              <a:rPr lang="ko-KR" altLang="en-US" dirty="0"/>
              <a:t>않도록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위생관리</a:t>
            </a:r>
            <a:r>
              <a:rPr lang="en-US" altLang="ko-KR" dirty="0"/>
              <a:t>, </a:t>
            </a:r>
            <a:r>
              <a:rPr lang="ko-KR" altLang="en-US" dirty="0"/>
              <a:t>조리 작업 </a:t>
            </a:r>
            <a:r>
              <a:rPr lang="ko-KR" altLang="en-US" dirty="0" smtClean="0"/>
              <a:t>전</a:t>
            </a:r>
            <a:r>
              <a:rPr lang="en-US" altLang="ko-KR" dirty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건강상태를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확인</a:t>
            </a:r>
          </a:p>
        </p:txBody>
      </p:sp>
      <p:cxnSp>
        <p:nvCxnSpPr>
          <p:cNvPr id="62" name="직선 연결선 61"/>
          <p:cNvCxnSpPr/>
          <p:nvPr/>
        </p:nvCxnSpPr>
        <p:spPr>
          <a:xfrm>
            <a:off x="2003301" y="4335230"/>
            <a:ext cx="752150" cy="0"/>
          </a:xfrm>
          <a:prstGeom prst="line">
            <a:avLst/>
          </a:prstGeom>
          <a:ln w="28575" cap="sq">
            <a:solidFill>
              <a:schemeClr val="bg1">
                <a:lumMod val="50000"/>
              </a:schemeClr>
            </a:solidFill>
            <a:miter lim="800000"/>
            <a:headEnd type="oval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035517" y="1439593"/>
            <a:ext cx="4757713" cy="6647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/>
              <a:t>조리실</a:t>
            </a:r>
            <a:r>
              <a:rPr lang="en-US" altLang="ko-KR" dirty="0"/>
              <a:t>, </a:t>
            </a:r>
            <a:r>
              <a:rPr lang="ko-KR" altLang="en-US" dirty="0"/>
              <a:t>식품 원료 및 제품 보관실</a:t>
            </a:r>
            <a:r>
              <a:rPr lang="en-US" altLang="ko-KR" dirty="0"/>
              <a:t>, </a:t>
            </a:r>
            <a:r>
              <a:rPr lang="ko-KR" altLang="en-US" dirty="0"/>
              <a:t>화장실</a:t>
            </a:r>
            <a:r>
              <a:rPr lang="en-US" altLang="ko-KR" dirty="0"/>
              <a:t>, </a:t>
            </a:r>
            <a:r>
              <a:rPr lang="ko-KR" altLang="en-US" dirty="0"/>
              <a:t>침구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err="1" smtClean="0"/>
              <a:t>놀잇감</a:t>
            </a:r>
            <a:r>
              <a:rPr lang="ko-KR" altLang="en-US" dirty="0" smtClean="0"/>
              <a:t> 등</a:t>
            </a:r>
            <a:r>
              <a:rPr lang="en-US" altLang="ko-KR" dirty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정기적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소독 실시</a:t>
            </a:r>
            <a:r>
              <a:rPr lang="en-US" altLang="ko-KR" dirty="0"/>
              <a:t>, </a:t>
            </a:r>
            <a:r>
              <a:rPr lang="ko-KR" altLang="en-US" dirty="0"/>
              <a:t>청결하게 관리</a:t>
            </a:r>
          </a:p>
        </p:txBody>
      </p:sp>
      <p:cxnSp>
        <p:nvCxnSpPr>
          <p:cNvPr id="60" name="직선 연결선 59"/>
          <p:cNvCxnSpPr/>
          <p:nvPr/>
        </p:nvCxnSpPr>
        <p:spPr>
          <a:xfrm flipV="1">
            <a:off x="914451" y="1771991"/>
            <a:ext cx="1841000" cy="0"/>
          </a:xfrm>
          <a:prstGeom prst="line">
            <a:avLst/>
          </a:prstGeom>
          <a:ln w="28575" cap="sq">
            <a:solidFill>
              <a:schemeClr val="bg1">
                <a:lumMod val="50000"/>
              </a:schemeClr>
            </a:solidFill>
            <a:miter lim="800000"/>
            <a:headEnd type="oval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35517" y="5227595"/>
            <a:ext cx="5879815" cy="9971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어린이집</a:t>
            </a:r>
            <a:r>
              <a:rPr lang="ko-KR" altLang="en-US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 내 조리실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항상 청결을 유지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정기적으로 </a:t>
            </a:r>
            <a:r>
              <a:rPr lang="ko-KR" altLang="en-US" dirty="0"/>
              <a:t>식기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smtClean="0"/>
              <a:t>도마</a:t>
            </a:r>
            <a:r>
              <a:rPr lang="en-US" altLang="ko-KR" dirty="0"/>
              <a:t>, </a:t>
            </a:r>
            <a:r>
              <a:rPr lang="ko-KR" altLang="en-US" dirty="0"/>
              <a:t>칼</a:t>
            </a:r>
            <a:r>
              <a:rPr lang="en-US" altLang="ko-KR" dirty="0"/>
              <a:t>, </a:t>
            </a:r>
            <a:r>
              <a:rPr lang="ko-KR" altLang="en-US" dirty="0"/>
              <a:t>행주</a:t>
            </a:r>
            <a:r>
              <a:rPr lang="en-US" altLang="ko-KR" dirty="0"/>
              <a:t>, </a:t>
            </a:r>
            <a:r>
              <a:rPr lang="ko-KR" altLang="en-US" dirty="0"/>
              <a:t>그  밖에 주방 용구를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세척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살균 및 소독</a:t>
            </a:r>
            <a:r>
              <a:rPr lang="ko-KR" altLang="en-US" dirty="0" smtClean="0"/>
              <a:t>하고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‘</a:t>
            </a:r>
            <a:r>
              <a:rPr lang="ko-KR" altLang="en-US" dirty="0"/>
              <a:t>급식위생관리 체크리스트’로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매일 위생 점검</a:t>
            </a:r>
            <a:r>
              <a:rPr lang="ko-KR" altLang="en-US" dirty="0"/>
              <a:t> 실시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914451" y="5726194"/>
            <a:ext cx="1841000" cy="0"/>
          </a:xfrm>
          <a:prstGeom prst="line">
            <a:avLst/>
          </a:prstGeom>
          <a:ln w="28575" cap="sq">
            <a:solidFill>
              <a:schemeClr val="bg1">
                <a:lumMod val="50000"/>
              </a:schemeClr>
            </a:solidFill>
            <a:miter lim="800000"/>
            <a:headEnd type="oval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Documents and Settings\Administrator\바탕 화면\12p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3" y="2105788"/>
            <a:ext cx="1152412" cy="341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4201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istrator\바탕 화면\13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566438"/>
            <a:ext cx="3295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18245"/>
            <a:ext cx="9305489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안전관리</a:t>
            </a:r>
          </a:p>
        </p:txBody>
      </p:sp>
      <p:pic>
        <p:nvPicPr>
          <p:cNvPr id="73" name="Picture 2" descr="C:\Documents and Settings\Administrator\바탕 화면\-92p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010" y="2712467"/>
            <a:ext cx="838469" cy="386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267744" y="4905253"/>
            <a:ext cx="5774017" cy="109773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원장은 유관기관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인근 소방서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경찰서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및 가스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유류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등의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안전상태를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점검기관</a:t>
            </a: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등과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비상연락체계를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구축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해야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함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사고에 대비하여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부모 비상연락망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및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응급처치동의서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비치 </a:t>
            </a:r>
            <a:endParaRPr kumimoji="1" lang="en-US" altLang="ko-KR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397416" y="3217405"/>
            <a:ext cx="5702976" cy="12926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유괴 등 범죄의 위험으로부터 아동을 보호하기 위해 필요하다고 인정하는 때에는 </a:t>
            </a:r>
            <a:r>
              <a:rPr kumimoji="1" lang="ko-KR" altLang="en-US" b="1" spc="-5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어린이 </a:t>
            </a:r>
            <a:r>
              <a:rPr kumimoji="1" lang="ko-KR" altLang="en-US" b="1" spc="-5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보호구역 지정 </a:t>
            </a:r>
            <a:r>
              <a:rPr kumimoji="1" lang="ko-KR" altLang="en-US" b="1" spc="-5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가능</a:t>
            </a:r>
            <a:r>
              <a:rPr kumimoji="1" lang="ko-KR" altLang="en-US" b="1" spc="-5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하며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CCTV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설치 등 필요한 조치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가능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아동복지법 제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32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조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b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(100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 이상 </a:t>
            </a:r>
            <a:r>
              <a:rPr kumimoji="1" lang="ko-KR" altLang="en-US" sz="1600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어린이집은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어린이보호구역으로 지정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•</a:t>
            </a:r>
            <a:r>
              <a:rPr kumimoji="1" lang="ko-KR" altLang="en-US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관리 가능</a:t>
            </a:r>
            <a:r>
              <a:rPr kumimoji="1" lang="en-US" altLang="ko-KR" sz="16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endParaRPr kumimoji="1" lang="en-US" altLang="ko-KR" sz="160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267744" y="1866862"/>
            <a:ext cx="5834931" cy="7755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4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｢</a:t>
            </a:r>
            <a:r>
              <a:rPr kumimoji="1" lang="ko-KR" altLang="en-US" b="1" dirty="0" err="1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어린이집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안전점검 체크리스트</a:t>
            </a:r>
            <a:r>
              <a:rPr kumimoji="1" lang="en-US" altLang="ko-KR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｣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등에 따라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매일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매월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시설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안전점검 실시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화재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상해 등 위험발생요인을 사전에 제거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" y="1899736"/>
            <a:ext cx="1957387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9107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65127"/>
            <a:ext cx="91440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961602"/>
            <a:ext cx="84978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615789" y="1196752"/>
            <a:ext cx="7912422" cy="76739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차량운행은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의무사항 아님</a:t>
            </a:r>
          </a:p>
          <a:p>
            <a:r>
              <a:rPr lang="ko-KR" altLang="en-US" spc="-50" dirty="0" smtClean="0"/>
              <a:t>차량을 </a:t>
            </a:r>
            <a:r>
              <a:rPr lang="ko-KR" altLang="en-US" spc="-50" dirty="0"/>
              <a:t>운행하고자 할 경우</a:t>
            </a:r>
            <a:r>
              <a:rPr lang="en-US" altLang="ko-KR" spc="-50" dirty="0"/>
              <a:t>, </a:t>
            </a:r>
            <a:r>
              <a:rPr lang="ko-KR" altLang="en-US" spc="-50" dirty="0"/>
              <a:t>어린이통학버스 </a:t>
            </a:r>
            <a:r>
              <a:rPr lang="ko-KR" altLang="en-US" spc="-5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신고요건 구비 </a:t>
            </a:r>
            <a:r>
              <a:rPr lang="ko-KR" altLang="en-US" spc="-5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후 관할 </a:t>
            </a:r>
            <a:r>
              <a:rPr lang="ko-KR" altLang="en-US" spc="-5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경찰서장에 신고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차량 안전관리</a:t>
            </a:r>
          </a:p>
        </p:txBody>
      </p:sp>
      <p:sp>
        <p:nvSpPr>
          <p:cNvPr id="95" name="직사각형 94"/>
          <p:cNvSpPr/>
          <p:nvPr/>
        </p:nvSpPr>
        <p:spPr bwMode="auto">
          <a:xfrm>
            <a:off x="536483" y="3472433"/>
            <a:ext cx="532197" cy="26161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17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차  량</a:t>
            </a:r>
            <a:endParaRPr lang="ko-KR" altLang="en-US" sz="17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7" name="직사각형 96"/>
          <p:cNvSpPr/>
          <p:nvPr/>
        </p:nvSpPr>
        <p:spPr bwMode="auto">
          <a:xfrm>
            <a:off x="289620" y="6142600"/>
            <a:ext cx="1025922" cy="26161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17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보육교직원</a:t>
            </a:r>
            <a:endParaRPr lang="ko-KR" altLang="en-US" sz="17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556017" y="2934600"/>
            <a:ext cx="2704266" cy="79508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err="1"/>
              <a:t>신고필증</a:t>
            </a:r>
            <a:r>
              <a:rPr lang="ko-KR" altLang="en-US" sz="1500" dirty="0"/>
              <a:t> 구비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안전수칙</a:t>
            </a:r>
            <a:r>
              <a:rPr lang="en-US" altLang="ko-KR" sz="1500" dirty="0" smtClean="0"/>
              <a:t>, </a:t>
            </a:r>
            <a:r>
              <a:rPr lang="ko-KR" altLang="en-US" sz="1500" dirty="0"/>
              <a:t>금연스티커 </a:t>
            </a:r>
            <a:r>
              <a:rPr lang="ko-KR" altLang="en-US" sz="1500" dirty="0" smtClean="0"/>
              <a:t>부착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차량용 소화기 및 구급상자 비치</a:t>
            </a:r>
            <a:endParaRPr lang="ko-KR" altLang="en-US" sz="1500" dirty="0"/>
          </a:p>
        </p:txBody>
      </p:sp>
      <p:sp>
        <p:nvSpPr>
          <p:cNvPr id="99" name="TextBox 98"/>
          <p:cNvSpPr txBox="1"/>
          <p:nvPr/>
        </p:nvSpPr>
        <p:spPr>
          <a:xfrm>
            <a:off x="1527382" y="3969687"/>
            <a:ext cx="3004027" cy="12977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운전자 건강진단</a:t>
            </a:r>
            <a:r>
              <a:rPr lang="ko-KR" altLang="en-US" sz="1500" dirty="0"/>
              <a:t>서</a:t>
            </a:r>
            <a:r>
              <a:rPr lang="ko-KR" altLang="en-US" sz="1500" dirty="0" smtClean="0"/>
              <a:t> 구비</a:t>
            </a:r>
            <a:endParaRPr lang="en-US" altLang="ko-KR" sz="1500" dirty="0" smtClean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altLang="ko-KR" sz="1000" dirty="0"/>
              <a:t> </a:t>
            </a:r>
            <a:r>
              <a:rPr lang="en-US" altLang="ko-KR" sz="1000" dirty="0" smtClean="0"/>
              <a:t>  ※ </a:t>
            </a:r>
            <a:r>
              <a:rPr lang="ko-KR" altLang="en-US" sz="1000" dirty="0" smtClean="0"/>
              <a:t>채용 시</a:t>
            </a:r>
            <a:r>
              <a:rPr lang="en-US" altLang="ko-KR" sz="1000" dirty="0" smtClean="0"/>
              <a:t>, </a:t>
            </a:r>
            <a:r>
              <a:rPr lang="ko-KR" altLang="en-US" sz="1000" dirty="0" smtClean="0"/>
              <a:t>채용신체검사서 제출</a:t>
            </a:r>
            <a:endParaRPr lang="en-US" altLang="ko-KR" sz="1000" dirty="0" smtClean="0"/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교통안전교육 사전이수여부 및 </a:t>
            </a:r>
            <a:endParaRPr lang="en-US" altLang="ko-KR" sz="1500" dirty="0" smtClean="0"/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altLang="ko-KR" sz="1500" dirty="0" smtClean="0"/>
              <a:t>  </a:t>
            </a:r>
            <a:r>
              <a:rPr lang="ko-KR" altLang="en-US" sz="1500" dirty="0" smtClean="0"/>
              <a:t>성범죄 경</a:t>
            </a:r>
            <a:r>
              <a:rPr lang="ko-KR" altLang="en-US" sz="1500" dirty="0"/>
              <a:t>력</a:t>
            </a:r>
            <a:r>
              <a:rPr lang="ko-KR" altLang="en-US" sz="1500" dirty="0" smtClean="0"/>
              <a:t> 조회  실시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차량 운행일지</a:t>
            </a:r>
            <a:r>
              <a:rPr lang="en-US" altLang="ko-KR" sz="1500" dirty="0" smtClean="0"/>
              <a:t>, </a:t>
            </a:r>
            <a:r>
              <a:rPr lang="ko-KR" altLang="en-US" sz="1500" dirty="0" smtClean="0"/>
              <a:t>등</a:t>
            </a:r>
            <a:r>
              <a:rPr lang="en-US" altLang="ko-KR" sz="1500" dirty="0" smtClean="0">
                <a:sym typeface="Wingdings"/>
              </a:rPr>
              <a:t></a:t>
            </a:r>
            <a:r>
              <a:rPr lang="ko-KR" altLang="en-US" sz="1500" dirty="0" smtClean="0"/>
              <a:t>하원일지 등 작성</a:t>
            </a:r>
            <a:endParaRPr lang="ko-KR" altLang="en-US" sz="1500" dirty="0"/>
          </a:p>
        </p:txBody>
      </p:sp>
      <p:sp>
        <p:nvSpPr>
          <p:cNvPr id="100" name="TextBox 99"/>
          <p:cNvSpPr txBox="1"/>
          <p:nvPr/>
        </p:nvSpPr>
        <p:spPr>
          <a:xfrm>
            <a:off x="1556017" y="5455449"/>
            <a:ext cx="2949525" cy="2308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/>
              <a:t>차량운행일지</a:t>
            </a:r>
            <a:r>
              <a:rPr lang="en-US" altLang="ko-KR" sz="1500" dirty="0" smtClean="0"/>
              <a:t>, </a:t>
            </a:r>
            <a:r>
              <a:rPr lang="ko-KR" altLang="en-US" sz="1500" dirty="0" smtClean="0"/>
              <a:t>등</a:t>
            </a:r>
            <a:r>
              <a:rPr lang="en-US" altLang="ko-KR" sz="1500" dirty="0" smtClean="0">
                <a:sym typeface="Wingdings"/>
              </a:rPr>
              <a:t></a:t>
            </a:r>
            <a:r>
              <a:rPr lang="ko-KR" altLang="en-US" sz="1500" dirty="0" smtClean="0"/>
              <a:t>하원일지 </a:t>
            </a:r>
            <a:r>
              <a:rPr lang="ko-KR" altLang="en-US" sz="1500" dirty="0"/>
              <a:t>등 작성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883243" y="2934600"/>
            <a:ext cx="2830903" cy="2308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/>
              <a:t>차량 </a:t>
            </a:r>
            <a:r>
              <a:rPr lang="ko-KR" altLang="en-US" sz="1500" dirty="0" err="1"/>
              <a:t>안전검검표에</a:t>
            </a:r>
            <a:r>
              <a:rPr lang="ko-KR" altLang="en-US" sz="1500" dirty="0"/>
              <a:t> 의한 안전점검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883243" y="3996159"/>
            <a:ext cx="3827971" cy="12054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/>
              <a:t>음주</a:t>
            </a:r>
            <a:r>
              <a:rPr lang="en-US" altLang="ko-KR" sz="1500" dirty="0"/>
              <a:t>, </a:t>
            </a:r>
            <a:r>
              <a:rPr lang="ko-KR" altLang="en-US" sz="1500" dirty="0"/>
              <a:t>휴대폰</a:t>
            </a:r>
            <a:r>
              <a:rPr lang="en-US" altLang="ko-KR" sz="1500" dirty="0"/>
              <a:t>, </a:t>
            </a:r>
            <a:r>
              <a:rPr lang="ko-KR" altLang="en-US" sz="1500" dirty="0"/>
              <a:t>이어폰사용 등 </a:t>
            </a: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운전판단 능력에</a:t>
            </a:r>
            <a:r>
              <a:rPr lang="en-US" altLang="ko-KR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lang="en-US" altLang="ko-KR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영향을 미치는 행위 불가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영유아가 승</a:t>
            </a:r>
            <a:r>
              <a:rPr lang="en-US" altLang="ko-KR" sz="1500" dirty="0" smtClean="0">
                <a:sym typeface="Wingdings"/>
              </a:rPr>
              <a:t></a:t>
            </a:r>
            <a:r>
              <a:rPr lang="ko-KR" altLang="en-US" sz="1500" dirty="0" smtClean="0"/>
              <a:t>하차 </a:t>
            </a:r>
            <a:r>
              <a:rPr lang="ko-KR" altLang="en-US" sz="1500" dirty="0"/>
              <a:t>시 차량좌석에 앉은 것과 </a:t>
            </a:r>
            <a:r>
              <a:rPr lang="en-US" altLang="ko-KR" sz="1500" dirty="0" smtClean="0"/>
              <a:t/>
            </a:r>
            <a:br>
              <a:rPr lang="en-US" altLang="ko-KR" sz="1500" dirty="0" smtClean="0"/>
            </a:br>
            <a:r>
              <a:rPr lang="ko-KR" altLang="en-US" sz="1500" dirty="0" smtClean="0"/>
              <a:t>보도</a:t>
            </a:r>
            <a:r>
              <a:rPr lang="ko-KR" altLang="en-US" sz="1500" dirty="0"/>
              <a:t> 또는 </a:t>
            </a:r>
            <a:r>
              <a:rPr lang="ko-KR" altLang="en-US" sz="1500" dirty="0" smtClean="0"/>
              <a:t>길 가장 자리구역 </a:t>
            </a:r>
            <a:r>
              <a:rPr lang="ko-KR" altLang="en-US" sz="1500" dirty="0"/>
              <a:t>등 </a:t>
            </a: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안전한 장소에 </a:t>
            </a:r>
            <a:r>
              <a:rPr lang="en-US" altLang="ko-KR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lang="en-US" altLang="ko-KR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도착한 것을 확인한 후 차량 출발</a:t>
            </a:r>
            <a:r>
              <a:rPr lang="ko-KR" altLang="en-US" sz="1500" dirty="0"/>
              <a:t>시켜야 함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883243" y="5455449"/>
            <a:ext cx="4081245" cy="9951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차량운행 </a:t>
            </a:r>
            <a:r>
              <a:rPr lang="ko-KR" altLang="en-US" sz="1500" dirty="0"/>
              <a:t>시 </a:t>
            </a: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동승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교사와 </a:t>
            </a:r>
            <a:r>
              <a:rPr lang="ko-KR" altLang="en-US" sz="1500" dirty="0" err="1"/>
              <a:t>영유아는</a:t>
            </a:r>
            <a:r>
              <a:rPr lang="ko-KR" altLang="en-US" sz="1500" dirty="0"/>
              <a:t> 차량운행 전 </a:t>
            </a: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개별 </a:t>
            </a:r>
            <a:r>
              <a:rPr lang="ko-KR" altLang="en-US" sz="15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안전벨트</a:t>
            </a:r>
            <a:r>
              <a:rPr lang="en-US" altLang="ko-KR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5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착용</a:t>
            </a:r>
            <a:r>
              <a:rPr lang="en-US" altLang="ko-KR" sz="1500" dirty="0" smtClean="0"/>
              <a:t/>
            </a:r>
            <a:br>
              <a:rPr lang="en-US" altLang="ko-KR" sz="1500" dirty="0" smtClean="0"/>
            </a:br>
            <a:r>
              <a:rPr lang="en-US" altLang="ko-KR" sz="1300" b="0" dirty="0" smtClean="0"/>
              <a:t>(</a:t>
            </a:r>
            <a:r>
              <a:rPr lang="en-US" altLang="ko-KR" sz="1300" b="0" dirty="0"/>
              <a:t>36</a:t>
            </a:r>
            <a:r>
              <a:rPr lang="ko-KR" altLang="en-US" sz="1300" b="0" dirty="0"/>
              <a:t>개월 미만은 영아용 보호장구 착용</a:t>
            </a:r>
            <a:r>
              <a:rPr lang="en-US" altLang="ko-KR" sz="1300" b="0" dirty="0"/>
              <a:t>)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ko-KR" altLang="en-US" sz="1500" dirty="0" smtClean="0"/>
              <a:t>등</a:t>
            </a:r>
            <a:r>
              <a:rPr lang="en-US" altLang="ko-KR" sz="1500" dirty="0" smtClean="0">
                <a:sym typeface="Wingdings"/>
              </a:rPr>
              <a:t></a:t>
            </a:r>
            <a:r>
              <a:rPr lang="ko-KR" altLang="en-US" sz="1500" dirty="0" smtClean="0"/>
              <a:t>하원 시 </a:t>
            </a:r>
            <a:r>
              <a:rPr lang="ko-KR" altLang="en-US" sz="1500" dirty="0" err="1"/>
              <a:t>영유아를</a:t>
            </a:r>
            <a:r>
              <a:rPr lang="ko-KR" altLang="en-US" sz="1500" dirty="0"/>
              <a:t> 보호자에게 </a:t>
            </a:r>
            <a:r>
              <a:rPr lang="ko-KR" altLang="en-US" sz="15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안전하게 인도</a:t>
            </a:r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4692036" y="2936144"/>
            <a:ext cx="28800" cy="792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2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4692036" y="4004888"/>
            <a:ext cx="28800" cy="1188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2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4692036" y="5467021"/>
            <a:ext cx="28800" cy="9720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2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8" name="Picture 22" descr="C:\Documents and Settings\MyHome\Local Settings\Temporary Internet Files\Content.IE5\2GZ36C2A\j0431641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029" y="5523096"/>
            <a:ext cx="555104" cy="555104"/>
          </a:xfrm>
          <a:prstGeom prst="rect">
            <a:avLst/>
          </a:prstGeom>
          <a:noFill/>
        </p:spPr>
      </p:pic>
      <p:pic>
        <p:nvPicPr>
          <p:cNvPr id="109" name="Picture 2" descr="D:\프레젠테이션 디자인\길이세의 PT창고\[맥디자인소스]\www.iconspedia.com\travel-icons_png\bu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816" y="2914574"/>
            <a:ext cx="573530" cy="573530"/>
          </a:xfrm>
          <a:prstGeom prst="rect">
            <a:avLst/>
          </a:prstGeom>
          <a:noFill/>
        </p:spPr>
      </p:pic>
      <p:sp>
        <p:nvSpPr>
          <p:cNvPr id="96" name="직사각형 95"/>
          <p:cNvSpPr/>
          <p:nvPr/>
        </p:nvSpPr>
        <p:spPr bwMode="auto">
          <a:xfrm>
            <a:off x="494805" y="4776640"/>
            <a:ext cx="615553" cy="26161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17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운전자</a:t>
            </a:r>
          </a:p>
        </p:txBody>
      </p:sp>
      <p:pic>
        <p:nvPicPr>
          <p:cNvPr id="110" name="Picture 12" descr="C:\Documents and Settings\MyHome\Local Settings\Temporary Internet Files\Content.IE5\YYJ60AI0\j0432622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381" y="4159526"/>
            <a:ext cx="554400" cy="554400"/>
          </a:xfrm>
          <a:prstGeom prst="rect">
            <a:avLst/>
          </a:prstGeom>
          <a:noFill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28" y="2260177"/>
            <a:ext cx="31575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260177"/>
            <a:ext cx="2378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직사각형 86"/>
          <p:cNvSpPr/>
          <p:nvPr/>
        </p:nvSpPr>
        <p:spPr bwMode="auto">
          <a:xfrm>
            <a:off x="1694536" y="2369809"/>
            <a:ext cx="2603277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구비 문서 및 </a:t>
            </a: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안전시설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설비 </a:t>
            </a:r>
            <a:r>
              <a:rPr lang="ko-KR" altLang="en-US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등</a:t>
            </a:r>
          </a:p>
        </p:txBody>
      </p:sp>
      <p:sp>
        <p:nvSpPr>
          <p:cNvPr id="94" name="직사각형 93"/>
          <p:cNvSpPr/>
          <p:nvPr/>
        </p:nvSpPr>
        <p:spPr bwMode="auto">
          <a:xfrm>
            <a:off x="6000533" y="2369809"/>
            <a:ext cx="1846659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운행안전 및 안전점검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686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57225"/>
            <a:ext cx="8974137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영유아를</a:t>
            </a:r>
            <a:r>
              <a:rPr lang="ko-KR" altLang="en-US" dirty="0"/>
              <a:t> 위한 안전교육</a:t>
            </a:r>
          </a:p>
        </p:txBody>
      </p:sp>
      <p:pic>
        <p:nvPicPr>
          <p:cNvPr id="1027" name="Picture 3" descr="C:\Documents and Settings\Administrator\바탕 화면\15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39" y="3212976"/>
            <a:ext cx="30194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내용 개체 틀 2"/>
          <p:cNvSpPr txBox="1">
            <a:spLocks/>
          </p:cNvSpPr>
          <p:nvPr/>
        </p:nvSpPr>
        <p:spPr>
          <a:xfrm>
            <a:off x="1115616" y="1196752"/>
            <a:ext cx="7272808" cy="404110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1000"/>
              </a:spcAft>
            </a:pPr>
            <a:r>
              <a:rPr lang="ko-KR" altLang="en-US" dirty="0" err="1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영유아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스스로 자신의 안전</a:t>
            </a:r>
            <a:r>
              <a:rPr lang="ko-KR" altLang="en-US" dirty="0"/>
              <a:t>을 보호할 수 </a:t>
            </a:r>
            <a:r>
              <a:rPr lang="ko-KR" altLang="en-US" dirty="0" smtClean="0"/>
              <a:t>있는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능력과 기술을</a:t>
            </a:r>
            <a:r>
              <a:rPr lang="en-US" altLang="ko-KR" dirty="0"/>
              <a:t> </a:t>
            </a:r>
            <a:r>
              <a:rPr lang="ko-KR" altLang="en-US" dirty="0" smtClean="0"/>
              <a:t>가지도록 </a:t>
            </a:r>
            <a:r>
              <a:rPr lang="ko-KR" altLang="en-US" dirty="0"/>
              <a:t>교육</a:t>
            </a:r>
          </a:p>
          <a:p>
            <a:pPr>
              <a:spcAft>
                <a:spcPts val="1000"/>
              </a:spcAft>
            </a:pPr>
            <a:r>
              <a:rPr lang="ko-KR" altLang="en-US" dirty="0" smtClean="0"/>
              <a:t>원장은 </a:t>
            </a:r>
            <a:r>
              <a:rPr lang="ko-KR" altLang="en-US" dirty="0"/>
              <a:t>소방계획을 작성하고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매월 소방</a:t>
            </a:r>
            <a:r>
              <a:rPr lang="en-US" altLang="ko-KR" sz="1600" b="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1600" b="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비상대피</a:t>
            </a:r>
            <a:r>
              <a:rPr lang="en-US" altLang="ko-KR" sz="1600" b="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</a:rPr>
              <a:t>)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훈련 실시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보육대상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err="1" smtClean="0"/>
              <a:t>영유아의</a:t>
            </a:r>
            <a:r>
              <a:rPr lang="ko-KR" altLang="en-US" dirty="0" smtClean="0"/>
              <a:t> </a:t>
            </a:r>
            <a:r>
              <a:rPr lang="ko-KR" altLang="en-US" dirty="0"/>
              <a:t>연령을 고려하여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연간 안전교육 계획</a:t>
            </a:r>
            <a:r>
              <a:rPr lang="ko-KR" altLang="en-US" dirty="0"/>
              <a:t>을 수립 및 </a:t>
            </a:r>
            <a:r>
              <a:rPr lang="ko-KR" altLang="en-US" dirty="0" smtClean="0"/>
              <a:t>교육 </a:t>
            </a:r>
            <a:r>
              <a:rPr lang="ko-KR" altLang="en-US" dirty="0"/>
              <a:t>실시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결과를</a:t>
            </a:r>
            <a:r>
              <a:rPr lang="ko-KR" altLang="en-US" dirty="0" smtClean="0"/>
              <a:t> </a:t>
            </a:r>
            <a:r>
              <a:rPr lang="ko-KR" altLang="en-US" dirty="0"/>
              <a:t>관할 </a:t>
            </a:r>
            <a:r>
              <a:rPr lang="ko-KR" altLang="en-US" dirty="0" err="1"/>
              <a:t>시군구에</a:t>
            </a:r>
            <a:r>
              <a:rPr lang="ko-KR" altLang="en-US" dirty="0"/>
              <a:t>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매년 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보고</a:t>
            </a:r>
            <a:endParaRPr lang="en-US" altLang="ko-KR" dirty="0" smtClean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spcAft>
                <a:spcPts val="1000"/>
              </a:spcAft>
            </a:pPr>
            <a:r>
              <a:rPr lang="ko-KR" altLang="en-US" dirty="0" smtClean="0"/>
              <a:t>원장은 비상대응계획을 작성하고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소방대피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지진 대피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폭설 대비 </a:t>
            </a:r>
            <a:r>
              <a:rPr lang="ko-KR" altLang="en-US" dirty="0" err="1" smtClean="0"/>
              <a:t>훈련을포함한</a:t>
            </a:r>
            <a:r>
              <a:rPr lang="ko-KR" altLang="en-US" dirty="0" smtClean="0"/>
              <a:t> 다양한 유형의 </a:t>
            </a:r>
            <a:r>
              <a:rPr lang="ko-KR" altLang="en-US" dirty="0" err="1" smtClean="0"/>
              <a:t>재난대비을</a:t>
            </a:r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월</a:t>
            </a:r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 실시</a:t>
            </a:r>
            <a:endParaRPr lang="ko-KR" altLang="en-US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spcAft>
                <a:spcPts val="1000"/>
              </a:spcAft>
            </a:pPr>
            <a:r>
              <a:rPr lang="ko-KR" altLang="en-US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안전교육의 내용</a:t>
            </a:r>
            <a:r>
              <a:rPr lang="ko-KR" altLang="en-US" dirty="0" smtClean="0"/>
              <a:t>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아동복지법령의 안전교육 기준</a:t>
            </a:r>
            <a:r>
              <a:rPr lang="en-US" altLang="ko-KR" sz="1600" b="0" dirty="0"/>
              <a:t>)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: </a:t>
            </a:r>
            <a:r>
              <a:rPr lang="en-US" altLang="ko-KR" dirty="0"/>
              <a:t>‘</a:t>
            </a:r>
            <a:r>
              <a:rPr lang="ko-KR" altLang="en-US" dirty="0"/>
              <a:t>교통안전교육’</a:t>
            </a:r>
            <a:r>
              <a:rPr lang="en-US" altLang="ko-KR" dirty="0"/>
              <a:t>, ‘</a:t>
            </a:r>
            <a:r>
              <a:rPr lang="ko-KR" altLang="en-US" dirty="0" smtClean="0"/>
              <a:t>실종</a:t>
            </a:r>
            <a:r>
              <a:rPr lang="ko-KR" altLang="en-US" dirty="0">
                <a:sym typeface="Wingdings"/>
              </a:rPr>
              <a:t>  </a:t>
            </a:r>
            <a:r>
              <a:rPr lang="ko-KR" altLang="en-US" dirty="0" smtClean="0"/>
              <a:t>유괴의 </a:t>
            </a:r>
            <a:r>
              <a:rPr lang="ko-KR" altLang="en-US" dirty="0"/>
              <a:t>예방방지교육’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en-US" altLang="ko-KR" dirty="0" smtClean="0"/>
              <a:t>  ‘</a:t>
            </a:r>
            <a:r>
              <a:rPr lang="ko-KR" altLang="en-US" dirty="0" smtClean="0"/>
              <a:t>약물오용</a:t>
            </a:r>
            <a:r>
              <a:rPr lang="ko-KR" altLang="en-US" dirty="0" smtClean="0">
                <a:sym typeface="Wingdings"/>
              </a:rPr>
              <a:t> </a:t>
            </a:r>
            <a:r>
              <a:rPr lang="ko-KR" altLang="en-US" dirty="0">
                <a:sym typeface="Wingdings"/>
              </a:rPr>
              <a:t> </a:t>
            </a:r>
            <a:r>
              <a:rPr lang="ko-KR" altLang="en-US" dirty="0" smtClean="0"/>
              <a:t>남용예방교육</a:t>
            </a:r>
            <a:r>
              <a:rPr lang="ko-KR" altLang="en-US" dirty="0"/>
              <a:t>’</a:t>
            </a:r>
            <a:r>
              <a:rPr lang="en-US" altLang="ko-KR" dirty="0"/>
              <a:t>, </a:t>
            </a:r>
            <a:r>
              <a:rPr lang="en-US" altLang="ko-KR" dirty="0" smtClean="0"/>
              <a:t>‘</a:t>
            </a:r>
            <a:r>
              <a:rPr lang="ko-KR" altLang="en-US" dirty="0"/>
              <a:t>재난대비 </a:t>
            </a:r>
            <a:r>
              <a:rPr lang="ko-KR" altLang="en-US" dirty="0" smtClean="0"/>
              <a:t>안전교육</a:t>
            </a:r>
            <a:r>
              <a:rPr lang="ko-KR" altLang="en-US" dirty="0"/>
              <a:t>’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en-US" altLang="ko-KR" dirty="0" smtClean="0"/>
              <a:t>  ‘</a:t>
            </a:r>
            <a:r>
              <a:rPr lang="ko-KR" altLang="en-US" dirty="0" smtClean="0"/>
              <a:t>성폭력</a:t>
            </a:r>
            <a:r>
              <a:rPr lang="ko-KR" altLang="en-US" dirty="0">
                <a:sym typeface="Wingdings"/>
              </a:rPr>
              <a:t>  </a:t>
            </a:r>
            <a:r>
              <a:rPr lang="ko-KR" altLang="en-US" dirty="0" smtClean="0">
                <a:sym typeface="Wingdings"/>
              </a:rPr>
              <a:t>아동학대</a:t>
            </a:r>
            <a:r>
              <a:rPr lang="ko-KR" altLang="en-US" dirty="0" smtClean="0"/>
              <a:t>예방교육</a:t>
            </a:r>
            <a:r>
              <a:rPr lang="ko-KR" altLang="en-US" dirty="0"/>
              <a:t>’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5203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istrator\바탕 화면\16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950"/>
            <a:ext cx="32004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istrator\바탕 화면\16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390900"/>
            <a:ext cx="52101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280188"/>
            <a:ext cx="8126413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961602"/>
            <a:ext cx="84978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7" y="1684932"/>
            <a:ext cx="66151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83"/>
          <p:cNvSpPr txBox="1">
            <a:spLocks noChangeArrowheads="1"/>
          </p:cNvSpPr>
          <p:nvPr/>
        </p:nvSpPr>
        <p:spPr bwMode="auto">
          <a:xfrm>
            <a:off x="978779" y="3482432"/>
            <a:ext cx="76944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필요경비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수입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074959" y="4450109"/>
            <a:ext cx="57708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lvl="0" algn="ctr" latinLnBrk="0">
              <a:defRPr/>
            </a:pPr>
            <a:r>
              <a:rPr lang="ko-KR" altLang="en-US" sz="1600" b="1" kern="0" dirty="0" err="1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보육료</a:t>
            </a:r>
            <a:r>
              <a:rPr lang="en-US" altLang="ko-KR" sz="1600" b="1" kern="0" dirty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kern="0" dirty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수입</a:t>
            </a:r>
            <a:endParaRPr lang="ko-KR" altLang="en-US" sz="1600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TextBox 88"/>
          <p:cNvSpPr txBox="1">
            <a:spLocks noChangeArrowheads="1"/>
          </p:cNvSpPr>
          <p:nvPr/>
        </p:nvSpPr>
        <p:spPr bwMode="auto">
          <a:xfrm>
            <a:off x="853744" y="5666509"/>
            <a:ext cx="1019510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경상 보조금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수입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615789" y="1196752"/>
            <a:ext cx="7263207" cy="3046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/>
              <a:t>회계연도 및 회계연도 소속구분은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정부의 회계연도</a:t>
            </a:r>
            <a:r>
              <a:rPr lang="ko-KR" altLang="en-US" dirty="0"/>
              <a:t> </a:t>
            </a:r>
            <a:r>
              <a:rPr lang="en-US" altLang="ko-KR" sz="1600" b="0" dirty="0"/>
              <a:t>(1. 1</a:t>
            </a:r>
            <a:r>
              <a:rPr lang="ko-KR" altLang="en-US" sz="1600" b="0" dirty="0"/>
              <a:t>～</a:t>
            </a:r>
            <a:r>
              <a:rPr lang="en-US" altLang="ko-KR" sz="1600" b="0" dirty="0"/>
              <a:t>12. 31)</a:t>
            </a:r>
            <a:r>
              <a:rPr lang="ko-KR" altLang="en-US" dirty="0"/>
              <a:t>에 의함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</a:t>
            </a:r>
            <a:r>
              <a:rPr lang="ko-KR" altLang="en-US" dirty="0"/>
              <a:t> 회계관리</a:t>
            </a:r>
          </a:p>
        </p:txBody>
      </p:sp>
      <p:sp>
        <p:nvSpPr>
          <p:cNvPr id="24" name="내용 개체 틀 2"/>
          <p:cNvSpPr txBox="1">
            <a:spLocks/>
          </p:cNvSpPr>
          <p:nvPr/>
        </p:nvSpPr>
        <p:spPr>
          <a:xfrm>
            <a:off x="1129797" y="1871514"/>
            <a:ext cx="865622" cy="3046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buNone/>
            </a:pPr>
            <a:r>
              <a:rPr lang="ko-KR" altLang="en-US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예산편성</a:t>
            </a:r>
          </a:p>
        </p:txBody>
      </p:sp>
      <p:sp>
        <p:nvSpPr>
          <p:cNvPr id="25" name="내용 개체 틀 2"/>
          <p:cNvSpPr txBox="1">
            <a:spLocks/>
          </p:cNvSpPr>
          <p:nvPr/>
        </p:nvSpPr>
        <p:spPr>
          <a:xfrm>
            <a:off x="6130733" y="1871514"/>
            <a:ext cx="865622" cy="3046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buNone/>
            </a:pPr>
            <a:r>
              <a:rPr lang="ko-KR" altLang="en-US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결산보고</a:t>
            </a:r>
          </a:p>
        </p:txBody>
      </p:sp>
      <p:sp>
        <p:nvSpPr>
          <p:cNvPr id="27" name="내용 개체 틀 2"/>
          <p:cNvSpPr txBox="1">
            <a:spLocks/>
          </p:cNvSpPr>
          <p:nvPr/>
        </p:nvSpPr>
        <p:spPr>
          <a:xfrm>
            <a:off x="3139749" y="1857664"/>
            <a:ext cx="1846660" cy="3323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buNone/>
            </a:pPr>
            <a:r>
              <a:rPr lang="ko-KR" altLang="en-US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rPr>
              <a:t>예산집행 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회계관리</a:t>
            </a:r>
            <a:r>
              <a:rPr lang="en-US" altLang="ko-KR" sz="1600" dirty="0" smtClean="0"/>
              <a:t>)</a:t>
            </a:r>
            <a:endParaRPr lang="en-US" altLang="ko-KR" sz="1600" dirty="0"/>
          </a:p>
        </p:txBody>
      </p:sp>
      <p:sp>
        <p:nvSpPr>
          <p:cNvPr id="44" name="TextBox 84"/>
          <p:cNvSpPr txBox="1">
            <a:spLocks noChangeArrowheads="1"/>
          </p:cNvSpPr>
          <p:nvPr/>
        </p:nvSpPr>
        <p:spPr bwMode="auto">
          <a:xfrm>
            <a:off x="2264290" y="3446525"/>
            <a:ext cx="6241773" cy="56425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spc="-3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기타 필요경비</a:t>
            </a:r>
            <a:r>
              <a:rPr lang="ko-KR" altLang="en-US" spc="-30" dirty="0" smtClean="0"/>
              <a:t> </a:t>
            </a:r>
            <a:r>
              <a:rPr lang="en-US" altLang="ko-KR" spc="-30" dirty="0" smtClean="0"/>
              <a:t>: </a:t>
            </a:r>
            <a:r>
              <a:rPr lang="ko-KR" altLang="en-US" spc="-30" dirty="0"/>
              <a:t>입학 준비금</a:t>
            </a:r>
            <a:r>
              <a:rPr lang="en-US" altLang="ko-KR" spc="-30" dirty="0"/>
              <a:t>, </a:t>
            </a:r>
            <a:r>
              <a:rPr lang="ko-KR" altLang="en-US" spc="-30" dirty="0" err="1"/>
              <a:t>현장학습비</a:t>
            </a:r>
            <a:r>
              <a:rPr lang="ko-KR" altLang="en-US" spc="-30" dirty="0"/>
              <a:t> 등 보호자가 부담하는 기타 필요경비</a:t>
            </a:r>
          </a:p>
          <a:p>
            <a:pPr>
              <a:spcAft>
                <a:spcPts val="800"/>
              </a:spcAft>
            </a:pPr>
            <a:r>
              <a:rPr lang="ko-KR" altLang="en-US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특별활동비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보호자가 부담하는 특별활동 비용</a:t>
            </a:r>
          </a:p>
        </p:txBody>
      </p:sp>
      <p:sp>
        <p:nvSpPr>
          <p:cNvPr id="49" name="TextBox 86"/>
          <p:cNvSpPr txBox="1">
            <a:spLocks noChangeArrowheads="1"/>
          </p:cNvSpPr>
          <p:nvPr/>
        </p:nvSpPr>
        <p:spPr bwMode="auto">
          <a:xfrm>
            <a:off x="2264289" y="4419913"/>
            <a:ext cx="6241774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ko-KR" altLang="en-US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보육료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보호자로부터 받은 </a:t>
            </a:r>
            <a:r>
              <a:rPr lang="ko-KR" altLang="en-US" dirty="0" err="1" smtClean="0"/>
              <a:t>보육료와</a:t>
            </a:r>
            <a:r>
              <a:rPr lang="ko-KR" altLang="en-US" dirty="0" smtClean="0"/>
              <a:t> 만 </a:t>
            </a:r>
            <a:r>
              <a:rPr lang="en-US" altLang="ko-KR" dirty="0" smtClean="0"/>
              <a:t>0~4</a:t>
            </a:r>
            <a:r>
              <a:rPr lang="ko-KR" altLang="en-US" dirty="0" err="1" smtClean="0"/>
              <a:t>세아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만 </a:t>
            </a:r>
            <a:r>
              <a:rPr lang="en-US" altLang="ko-KR" dirty="0" smtClean="0"/>
              <a:t>5</a:t>
            </a:r>
            <a:r>
              <a:rPr lang="ko-KR" altLang="en-US" dirty="0" err="1" smtClean="0"/>
              <a:t>세아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장애아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다문화</a:t>
            </a:r>
            <a:r>
              <a:rPr lang="en-US" altLang="ko-KR" dirty="0" smtClean="0"/>
              <a:t>•</a:t>
            </a:r>
            <a:r>
              <a:rPr lang="ko-KR" altLang="en-US" dirty="0" smtClean="0"/>
              <a:t>맞벌이가구 등에 지원 되는 </a:t>
            </a:r>
            <a:r>
              <a:rPr lang="ko-KR" altLang="en-US" dirty="0" err="1" smtClean="0"/>
              <a:t>보육료</a:t>
            </a:r>
            <a:r>
              <a:rPr lang="ko-KR" altLang="en-US" dirty="0" smtClean="0"/>
              <a:t> 및 카드수수료 </a:t>
            </a:r>
            <a:r>
              <a:rPr lang="ko-KR" altLang="en-US" dirty="0" err="1" smtClean="0"/>
              <a:t>환급금을</a:t>
            </a:r>
            <a:r>
              <a:rPr lang="ko-KR" altLang="en-US" dirty="0" smtClean="0"/>
              <a:t> 통합</a:t>
            </a:r>
            <a:endParaRPr lang="ko-KR" altLang="en-US" dirty="0"/>
          </a:p>
        </p:txBody>
      </p:sp>
      <p:sp>
        <p:nvSpPr>
          <p:cNvPr id="54" name="TextBox 89"/>
          <p:cNvSpPr txBox="1">
            <a:spLocks noChangeArrowheads="1"/>
          </p:cNvSpPr>
          <p:nvPr/>
        </p:nvSpPr>
        <p:spPr bwMode="auto">
          <a:xfrm>
            <a:off x="2264290" y="5356939"/>
            <a:ext cx="6004849" cy="112851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인건비 보조금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국가 및 지방자치단체로부터 받은 인건비</a:t>
            </a:r>
          </a:p>
          <a:p>
            <a:pPr>
              <a:spcAft>
                <a:spcPts val="800"/>
              </a:spcAft>
            </a:pPr>
            <a:r>
              <a:rPr lang="ko-KR" altLang="en-US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기본보육료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보육비용의 일정부분을 정부가 </a:t>
            </a:r>
            <a:r>
              <a:rPr lang="ko-KR" altLang="en-US" dirty="0" err="1"/>
              <a:t>어린이집에</a:t>
            </a:r>
            <a:r>
              <a:rPr lang="ko-KR" altLang="en-US" dirty="0"/>
              <a:t> 지원하는 보조금</a:t>
            </a:r>
          </a:p>
          <a:p>
            <a:pPr>
              <a:spcAft>
                <a:spcPts val="800"/>
              </a:spcAft>
            </a:pPr>
            <a:r>
              <a:rPr lang="ko-KR" altLang="en-US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기타지원금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국가 및 지방자치단체로부터 받은 </a:t>
            </a:r>
            <a:r>
              <a:rPr lang="ko-KR" altLang="en-US" dirty="0" smtClean="0"/>
              <a:t>급</a:t>
            </a:r>
            <a:r>
              <a:rPr lang="ko-KR" altLang="en-US" dirty="0" smtClean="0">
                <a:sym typeface="Wingdings"/>
              </a:rPr>
              <a:t></a:t>
            </a:r>
            <a:r>
              <a:rPr lang="ko-KR" altLang="en-US" dirty="0" smtClean="0"/>
              <a:t>간식비</a:t>
            </a:r>
            <a:r>
              <a:rPr lang="en-US" altLang="ko-KR" dirty="0"/>
              <a:t>, </a:t>
            </a:r>
            <a:r>
              <a:rPr lang="ko-KR" altLang="en-US" dirty="0" smtClean="0"/>
              <a:t>냉</a:t>
            </a:r>
            <a:r>
              <a:rPr lang="ko-KR" altLang="en-US" dirty="0" smtClean="0">
                <a:sym typeface="Wingdings"/>
              </a:rPr>
              <a:t></a:t>
            </a:r>
            <a:r>
              <a:rPr lang="ko-KR" altLang="en-US" dirty="0" smtClean="0"/>
              <a:t>난방비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err="1" smtClean="0"/>
              <a:t>공공형</a:t>
            </a:r>
            <a:r>
              <a:rPr lang="ko-KR" altLang="en-US" dirty="0" smtClean="0"/>
              <a:t> </a:t>
            </a:r>
            <a:r>
              <a:rPr lang="ko-KR" altLang="en-US" dirty="0" err="1"/>
              <a:t>어린이집</a:t>
            </a:r>
            <a:r>
              <a:rPr lang="ko-KR" altLang="en-US" dirty="0"/>
              <a:t> 운영비 등</a:t>
            </a: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2645171"/>
            <a:ext cx="22987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직사각형 15"/>
          <p:cNvSpPr/>
          <p:nvPr/>
        </p:nvSpPr>
        <p:spPr bwMode="auto">
          <a:xfrm>
            <a:off x="3808968" y="2764640"/>
            <a:ext cx="1526059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수입 </a:t>
            </a: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항목 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일부</a:t>
            </a:r>
            <a:r>
              <a:rPr lang="en-US" altLang="ko-KR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760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istrator\바탕 화면\17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525"/>
            <a:ext cx="41529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istrator\바탕 화면\17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552450"/>
            <a:ext cx="3667125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198682"/>
            <a:ext cx="84978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590947"/>
            <a:ext cx="812641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</a:t>
            </a:r>
            <a:r>
              <a:rPr lang="ko-KR" altLang="en-US" dirty="0"/>
              <a:t> 회계관리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952500"/>
            <a:ext cx="229870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 bwMode="auto">
          <a:xfrm>
            <a:off x="3808968" y="1079583"/>
            <a:ext cx="1526059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지출 항목 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일부</a:t>
            </a:r>
            <a:r>
              <a:rPr lang="en-US" altLang="ko-KR" sz="16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49" name="TextBox 88"/>
          <p:cNvSpPr txBox="1">
            <a:spLocks noChangeArrowheads="1"/>
          </p:cNvSpPr>
          <p:nvPr/>
        </p:nvSpPr>
        <p:spPr bwMode="auto">
          <a:xfrm>
            <a:off x="854163" y="2111213"/>
            <a:ext cx="57708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인건비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지출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TextBox 84"/>
          <p:cNvSpPr txBox="1">
            <a:spLocks noChangeArrowheads="1"/>
          </p:cNvSpPr>
          <p:nvPr/>
        </p:nvSpPr>
        <p:spPr bwMode="auto">
          <a:xfrm>
            <a:off x="1803315" y="1740458"/>
            <a:ext cx="6444072" cy="125418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기본급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보육교직원에 대한 </a:t>
            </a:r>
            <a:r>
              <a:rPr lang="ko-KR" altLang="en-US" sz="1400" dirty="0" smtClean="0"/>
              <a:t>기본봉급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상여금 포함</a:t>
            </a:r>
            <a:r>
              <a:rPr lang="en-US" altLang="ko-KR" sz="1400" dirty="0" smtClean="0"/>
              <a:t>)</a:t>
            </a:r>
            <a:endParaRPr lang="ko-KR" altLang="en-US" sz="1400" dirty="0"/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일용잡금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일급 또는 단기간 채용하는 임시직에 대한 급여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제수당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보육교직원에 대한 제수당</a:t>
            </a:r>
            <a:r>
              <a:rPr lang="en-US" altLang="ko-KR" sz="1300" b="0" dirty="0"/>
              <a:t>(</a:t>
            </a:r>
            <a:r>
              <a:rPr lang="ko-KR" altLang="en-US" sz="1300" b="0" dirty="0"/>
              <a:t>직급별로 일정액을 지급하는 수당</a:t>
            </a:r>
            <a:r>
              <a:rPr lang="en-US" altLang="ko-KR" sz="1300" b="0" dirty="0" smtClean="0"/>
              <a:t>, </a:t>
            </a:r>
            <a:r>
              <a:rPr lang="ko-KR" altLang="en-US" sz="1300" b="0" dirty="0" smtClean="0"/>
              <a:t>시간외</a:t>
            </a:r>
            <a:r>
              <a:rPr lang="ko-KR" altLang="en-US" sz="1300" b="0" dirty="0" smtClean="0">
                <a:sym typeface="Wingdings"/>
              </a:rPr>
              <a:t></a:t>
            </a:r>
            <a:r>
              <a:rPr lang="ko-KR" altLang="en-US" sz="1300" b="0" dirty="0" smtClean="0"/>
              <a:t>야간</a:t>
            </a:r>
            <a:r>
              <a:rPr lang="ko-KR" altLang="en-US" sz="1300" b="0" dirty="0" smtClean="0">
                <a:sym typeface="Wingdings"/>
              </a:rPr>
              <a:t></a:t>
            </a:r>
            <a:r>
              <a:rPr lang="ko-KR" altLang="en-US" sz="1300" b="0" dirty="0" smtClean="0"/>
              <a:t>휴일</a:t>
            </a:r>
            <a:r>
              <a:rPr lang="en-US" altLang="ko-KR" sz="1300" b="0" dirty="0" smtClean="0"/>
              <a:t/>
            </a:r>
            <a:br>
              <a:rPr lang="en-US" altLang="ko-KR" sz="1300" b="0" dirty="0" smtClean="0"/>
            </a:br>
            <a:r>
              <a:rPr lang="ko-KR" altLang="en-US" sz="1300" b="0" dirty="0" smtClean="0"/>
              <a:t>근무수당</a:t>
            </a:r>
            <a:r>
              <a:rPr lang="en-US" altLang="ko-KR" sz="1300" b="0" dirty="0"/>
              <a:t>, </a:t>
            </a:r>
            <a:r>
              <a:rPr lang="ko-KR" altLang="en-US" sz="1300" b="0" dirty="0" smtClean="0"/>
              <a:t>연구수당</a:t>
            </a:r>
            <a:r>
              <a:rPr lang="en-US" altLang="ko-KR" sz="1300" b="0" dirty="0"/>
              <a:t>, </a:t>
            </a:r>
            <a:r>
              <a:rPr lang="ko-KR" altLang="en-US" sz="1300" b="0" dirty="0" err="1"/>
              <a:t>급식비</a:t>
            </a:r>
            <a:r>
              <a:rPr lang="ko-KR" altLang="en-US" sz="1300" b="0" dirty="0"/>
              <a:t> 및 기타 수당</a:t>
            </a:r>
            <a:r>
              <a:rPr lang="en-US" altLang="ko-KR" sz="1300" b="0" dirty="0"/>
              <a:t>)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퇴직금 </a:t>
            </a:r>
            <a:r>
              <a:rPr lang="ko-KR" altLang="en-US" sz="1400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및 </a:t>
            </a: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퇴직적립금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보육교직원 퇴직급여제도에 따른 퇴직급여 및 퇴직적립금</a:t>
            </a:r>
          </a:p>
        </p:txBody>
      </p:sp>
      <p:sp>
        <p:nvSpPr>
          <p:cNvPr id="51" name="TextBox 88"/>
          <p:cNvSpPr txBox="1">
            <a:spLocks noChangeArrowheads="1"/>
          </p:cNvSpPr>
          <p:nvPr/>
        </p:nvSpPr>
        <p:spPr bwMode="auto">
          <a:xfrm>
            <a:off x="854163" y="3670914"/>
            <a:ext cx="577081" cy="73866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관리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운영비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지출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86"/>
          <p:cNvSpPr txBox="1">
            <a:spLocks noChangeArrowheads="1"/>
          </p:cNvSpPr>
          <p:nvPr/>
        </p:nvSpPr>
        <p:spPr bwMode="auto">
          <a:xfrm>
            <a:off x="1803315" y="3288617"/>
            <a:ext cx="6682920" cy="152349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500"/>
              </a:spcAft>
            </a:pPr>
            <a:r>
              <a:rPr lang="ko-KR" altLang="en-US" sz="140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수용비</a:t>
            </a: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sym typeface="Wingdings"/>
              </a:rPr>
              <a:t></a:t>
            </a: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수수료 </a:t>
            </a:r>
            <a:r>
              <a:rPr lang="ko-KR" altLang="en-US" sz="1400" dirty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및 </a:t>
            </a: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공공요금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err="1" smtClean="0"/>
              <a:t>사무용품비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인쇄비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집기구입비</a:t>
            </a:r>
            <a:r>
              <a:rPr lang="en-US" altLang="ko-KR" sz="1400" dirty="0"/>
              <a:t>, </a:t>
            </a:r>
            <a:r>
              <a:rPr lang="ko-KR" altLang="en-US" sz="1400" dirty="0" smtClean="0"/>
              <a:t>도서구입비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r>
              <a:rPr lang="ko-KR" altLang="en-US" sz="1400" dirty="0" err="1" smtClean="0"/>
              <a:t>공고료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등기료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수수료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우편료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전신전화료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전기료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상하수도료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err="1" smtClean="0"/>
              <a:t>도시가스료</a:t>
            </a:r>
            <a:r>
              <a:rPr lang="en-US" altLang="ko-KR" sz="1400" dirty="0" smtClean="0"/>
              <a:t>,</a:t>
            </a:r>
            <a:br>
              <a:rPr lang="en-US" altLang="ko-KR" sz="1400" dirty="0" smtClean="0"/>
            </a:br>
            <a:r>
              <a:rPr lang="ko-KR" altLang="en-US" sz="1400" dirty="0" smtClean="0"/>
              <a:t>자동차세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err="1" smtClean="0"/>
              <a:t>협회비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화재</a:t>
            </a:r>
            <a:r>
              <a:rPr lang="en-US" altLang="ko-KR" sz="1400" dirty="0" smtClean="0">
                <a:sym typeface="Wingdings"/>
              </a:rPr>
              <a:t></a:t>
            </a:r>
            <a:r>
              <a:rPr lang="ko-KR" altLang="en-US" sz="1400" dirty="0" smtClean="0"/>
              <a:t>자동차 </a:t>
            </a:r>
            <a:r>
              <a:rPr lang="ko-KR" altLang="en-US" sz="1400" dirty="0"/>
              <a:t>보험료 등</a:t>
            </a: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차량비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err="1"/>
              <a:t>어린이집</a:t>
            </a:r>
            <a:r>
              <a:rPr lang="ko-KR" altLang="en-US" sz="1400" dirty="0"/>
              <a:t> 통학용 차량으로 등록된 차량의 </a:t>
            </a:r>
            <a:r>
              <a:rPr lang="ko-KR" altLang="en-US" sz="1400" dirty="0" err="1"/>
              <a:t>유류대</a:t>
            </a:r>
            <a:r>
              <a:rPr lang="en-US" altLang="ko-KR" sz="1400" dirty="0"/>
              <a:t>, </a:t>
            </a:r>
            <a:r>
              <a:rPr lang="ko-KR" altLang="en-US" sz="1400" dirty="0"/>
              <a:t>차량정비 유지비</a:t>
            </a:r>
            <a:r>
              <a:rPr lang="en-US" altLang="ko-KR" sz="1400" dirty="0"/>
              <a:t>, </a:t>
            </a:r>
            <a:r>
              <a:rPr lang="ko-KR" altLang="en-US" sz="1400" dirty="0"/>
              <a:t>차량소모품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연료비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보일러 및 난방시설 연료비</a:t>
            </a:r>
            <a:r>
              <a:rPr lang="en-US" altLang="ko-KR" sz="1400" dirty="0"/>
              <a:t>, </a:t>
            </a:r>
            <a:r>
              <a:rPr lang="ko-KR" altLang="en-US" sz="1400" dirty="0"/>
              <a:t>취사에 필요한 연료비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기타운영비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그 밖에 운영경비</a:t>
            </a:r>
          </a:p>
        </p:txBody>
      </p:sp>
      <p:sp>
        <p:nvSpPr>
          <p:cNvPr id="53" name="TextBox 88"/>
          <p:cNvSpPr txBox="1">
            <a:spLocks noChangeArrowheads="1"/>
          </p:cNvSpPr>
          <p:nvPr/>
        </p:nvSpPr>
        <p:spPr bwMode="auto">
          <a:xfrm>
            <a:off x="854163" y="5407726"/>
            <a:ext cx="577081" cy="73866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사업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운영비</a:t>
            </a:r>
            <a: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지출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89"/>
          <p:cNvSpPr txBox="1">
            <a:spLocks noChangeArrowheads="1"/>
          </p:cNvSpPr>
          <p:nvPr/>
        </p:nvSpPr>
        <p:spPr bwMode="auto">
          <a:xfrm>
            <a:off x="1803315" y="5120327"/>
            <a:ext cx="6862135" cy="13336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500"/>
              </a:spcAft>
            </a:pPr>
            <a:r>
              <a:rPr lang="ko-KR" altLang="en-US" sz="1400" spc="-2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급간식비</a:t>
            </a:r>
            <a:r>
              <a:rPr lang="ko-KR" altLang="en-US" sz="1400" spc="-20" dirty="0" smtClean="0"/>
              <a:t> </a:t>
            </a:r>
            <a:r>
              <a:rPr lang="en-US" altLang="ko-KR" sz="1400" spc="-20" dirty="0" smtClean="0"/>
              <a:t>: </a:t>
            </a:r>
            <a:r>
              <a:rPr lang="ko-KR" altLang="en-US" sz="1400" spc="-20" dirty="0"/>
              <a:t>보육아동 및 보육교직원을 위한 쌀</a:t>
            </a:r>
            <a:r>
              <a:rPr lang="en-US" altLang="ko-KR" sz="1400" spc="-20" dirty="0"/>
              <a:t>, </a:t>
            </a:r>
            <a:r>
              <a:rPr lang="ko-KR" altLang="en-US" sz="1400" spc="-20" dirty="0"/>
              <a:t>보리 등의 주식과 부식 구입비 및 간식비 등</a:t>
            </a: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교재교구비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교재교구의 구입 및 제작비</a:t>
            </a:r>
          </a:p>
          <a:p>
            <a:pPr>
              <a:spcAft>
                <a:spcPts val="500"/>
              </a:spcAft>
            </a:pPr>
            <a:r>
              <a:rPr lang="ko-KR" altLang="en-US" sz="1400" dirty="0" err="1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행사비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보육과정에서 아동과 직접 관련되어 발생하는 행사경비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기타필요경비 지출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입학준비금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현장학습비</a:t>
            </a:r>
            <a:r>
              <a:rPr lang="ko-KR" altLang="en-US" sz="1400" dirty="0"/>
              <a:t> 등에 지출하는 비용</a:t>
            </a:r>
          </a:p>
          <a:p>
            <a:pPr>
              <a:spcAft>
                <a:spcPts val="500"/>
              </a:spcAft>
            </a:pPr>
            <a:r>
              <a:rPr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</a:rPr>
              <a:t>특별활동비 지출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/>
              <a:t>특별활동에 따라 지출하는 비용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587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313"/>
            <a:ext cx="9144000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5" y="1124744"/>
            <a:ext cx="472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</a:t>
            </a:r>
            <a:r>
              <a:rPr lang="ko-KR" altLang="en-US" dirty="0"/>
              <a:t> 부모의 </a:t>
            </a:r>
            <a:r>
              <a:rPr lang="ko-KR" altLang="en-US" dirty="0" smtClean="0"/>
              <a:t>참</a:t>
            </a:r>
            <a:r>
              <a:rPr lang="ko-KR" altLang="en-US" dirty="0"/>
              <a:t>여</a:t>
            </a:r>
            <a:endParaRPr lang="ko-KR" altLang="en-US" sz="2600" dirty="0"/>
          </a:p>
        </p:txBody>
      </p:sp>
      <p:sp>
        <p:nvSpPr>
          <p:cNvPr id="99" name="TextBox 98"/>
          <p:cNvSpPr txBox="1"/>
          <p:nvPr/>
        </p:nvSpPr>
        <p:spPr>
          <a:xfrm>
            <a:off x="700660" y="1242693"/>
            <a:ext cx="1742465" cy="2923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indent="0" algn="ctr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None/>
              <a:defRPr kumimoji="1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ko-KR" altLang="en-US" sz="1900" dirty="0" smtClean="0"/>
              <a:t>부모참여 및 교육</a:t>
            </a:r>
            <a:endParaRPr lang="en-US" altLang="ko-KR" sz="1900" dirty="0"/>
          </a:p>
        </p:txBody>
      </p:sp>
      <p:sp>
        <p:nvSpPr>
          <p:cNvPr id="147" name="Oval 11"/>
          <p:cNvSpPr>
            <a:spLocks noChangeArrowheads="1"/>
          </p:cNvSpPr>
          <p:nvPr/>
        </p:nvSpPr>
        <p:spPr bwMode="auto">
          <a:xfrm>
            <a:off x="5913825" y="2836470"/>
            <a:ext cx="76944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부모참여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수업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2" name="Oval 11"/>
          <p:cNvSpPr>
            <a:spLocks noChangeArrowheads="1"/>
          </p:cNvSpPr>
          <p:nvPr/>
        </p:nvSpPr>
        <p:spPr bwMode="auto">
          <a:xfrm>
            <a:off x="6010003" y="4182173"/>
            <a:ext cx="57708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자원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봉사자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7" name="Oval 11"/>
          <p:cNvSpPr>
            <a:spLocks noChangeArrowheads="1"/>
          </p:cNvSpPr>
          <p:nvPr/>
        </p:nvSpPr>
        <p:spPr bwMode="auto">
          <a:xfrm>
            <a:off x="2314657" y="2713359"/>
            <a:ext cx="1019510" cy="73866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만남과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참여 및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다양한 교류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2" name="Oval 11"/>
          <p:cNvSpPr>
            <a:spLocks noChangeArrowheads="1"/>
          </p:cNvSpPr>
          <p:nvPr/>
        </p:nvSpPr>
        <p:spPr bwMode="auto">
          <a:xfrm>
            <a:off x="2439692" y="4182173"/>
            <a:ext cx="76944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자유로운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대화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7" name="Oval 11"/>
          <p:cNvSpPr>
            <a:spLocks noChangeArrowheads="1"/>
          </p:cNvSpPr>
          <p:nvPr/>
        </p:nvSpPr>
        <p:spPr bwMode="auto">
          <a:xfrm>
            <a:off x="5029700" y="5404764"/>
            <a:ext cx="577081" cy="73866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수업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관찰과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면담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2" name="Oval 11"/>
          <p:cNvSpPr>
            <a:spLocks noChangeArrowheads="1"/>
          </p:cNvSpPr>
          <p:nvPr/>
        </p:nvSpPr>
        <p:spPr bwMode="auto">
          <a:xfrm>
            <a:off x="3387931" y="5527875"/>
            <a:ext cx="833562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대</a:t>
            </a: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  <a:t>소집단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  <a:t>모임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4139189" y="3332885"/>
            <a:ext cx="865622" cy="830997"/>
          </a:xfrm>
          <a:prstGeom prst="rect">
            <a:avLst/>
          </a:prstGeom>
          <a:noFill/>
          <a:effectLst/>
        </p:spPr>
        <p:txBody>
          <a:bodyPr wrap="none" lIns="0" tIns="0" rIns="0" bIns="0" anchor="ctr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0800" prst="artDeco"/>
              <a:contourClr>
                <a:schemeClr val="bg1"/>
              </a:contourClr>
            </a:sp3d>
          </a:bodyPr>
          <a:lstStyle/>
          <a:p>
            <a:pPr algn="ctr" fontAlgn="base">
              <a:buClr>
                <a:srgbClr val="003399"/>
              </a:buClr>
              <a:buSzPct val="80000"/>
            </a:pPr>
            <a:r>
              <a:rPr lang="ko-KR" altLang="en-US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가정과</a:t>
            </a:r>
            <a:r>
              <a:rPr lang="en-US" altLang="ko-KR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/>
            </a:r>
            <a:br>
              <a:rPr lang="en-US" altLang="ko-KR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</a:br>
            <a:r>
              <a:rPr lang="ko-KR" altLang="en-US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연계된</a:t>
            </a:r>
            <a:r>
              <a:rPr lang="en-US" altLang="ko-KR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/>
            </a:r>
            <a:br>
              <a:rPr lang="en-US" altLang="ko-KR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</a:br>
            <a:r>
              <a:rPr lang="ko-KR" altLang="en-US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부모교육</a:t>
            </a:r>
            <a:endParaRPr lang="ko-KR" altLang="en-US" b="1" dirty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142" name="Oval 11"/>
          <p:cNvSpPr>
            <a:spLocks noChangeArrowheads="1"/>
          </p:cNvSpPr>
          <p:nvPr/>
        </p:nvSpPr>
        <p:spPr bwMode="auto">
          <a:xfrm>
            <a:off x="4281350" y="1490767"/>
            <a:ext cx="577081" cy="49244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의사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결정자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6" name="TextBox 84"/>
          <p:cNvSpPr txBox="1">
            <a:spLocks noChangeArrowheads="1"/>
          </p:cNvSpPr>
          <p:nvPr/>
        </p:nvSpPr>
        <p:spPr bwMode="auto">
          <a:xfrm>
            <a:off x="5321294" y="1625460"/>
            <a:ext cx="1864293" cy="2585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400" dirty="0" smtClean="0"/>
              <a:t>정책결정자로서의 참여</a:t>
            </a:r>
            <a:endParaRPr lang="ko-KR" altLang="en-US" sz="1400" dirty="0"/>
          </a:p>
        </p:txBody>
      </p:sp>
      <p:sp>
        <p:nvSpPr>
          <p:cNvPr id="207" name="TextBox 84"/>
          <p:cNvSpPr txBox="1">
            <a:spLocks noChangeArrowheads="1"/>
          </p:cNvSpPr>
          <p:nvPr/>
        </p:nvSpPr>
        <p:spPr bwMode="auto">
          <a:xfrm>
            <a:off x="7081385" y="2700319"/>
            <a:ext cx="1695977" cy="80021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600"/>
              </a:spcAft>
            </a:pPr>
            <a:r>
              <a:rPr lang="ko-KR" altLang="en-US" sz="1400" dirty="0" smtClean="0"/>
              <a:t>부모로서의 참여</a:t>
            </a:r>
            <a:endParaRPr lang="en-US" altLang="ko-KR" sz="1400" dirty="0" smtClean="0"/>
          </a:p>
          <a:p>
            <a:pPr>
              <a:spcAft>
                <a:spcPts val="600"/>
              </a:spcAft>
            </a:pPr>
            <a:r>
              <a:rPr lang="ko-KR" altLang="en-US" sz="1400" dirty="0" smtClean="0"/>
              <a:t>교사로서의 참여</a:t>
            </a:r>
            <a:endParaRPr lang="en-US" altLang="ko-KR" sz="1400" dirty="0" smtClean="0"/>
          </a:p>
          <a:p>
            <a:pPr>
              <a:spcAft>
                <a:spcPts val="600"/>
              </a:spcAft>
            </a:pPr>
            <a:r>
              <a:rPr lang="ko-KR" altLang="en-US" sz="1400" dirty="0" smtClean="0"/>
              <a:t>자원인사로서의 참여</a:t>
            </a:r>
            <a:endParaRPr lang="ko-KR" altLang="en-US" sz="1400" dirty="0"/>
          </a:p>
        </p:txBody>
      </p:sp>
      <p:sp>
        <p:nvSpPr>
          <p:cNvPr id="208" name="TextBox 84"/>
          <p:cNvSpPr txBox="1">
            <a:spLocks noChangeArrowheads="1"/>
          </p:cNvSpPr>
          <p:nvPr/>
        </p:nvSpPr>
        <p:spPr bwMode="auto">
          <a:xfrm>
            <a:off x="7009377" y="4161952"/>
            <a:ext cx="2171135" cy="56836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400" dirty="0" smtClean="0"/>
              <a:t>자원봉사자로서의 참여</a:t>
            </a:r>
            <a:endParaRPr lang="en-US" altLang="ko-KR" sz="1400" dirty="0" smtClean="0"/>
          </a:p>
          <a:p>
            <a:pPr>
              <a:lnSpc>
                <a:spcPct val="120000"/>
              </a:lnSpc>
            </a:pPr>
            <a:r>
              <a:rPr lang="ko-KR" altLang="en-US" sz="1400" dirty="0" smtClean="0"/>
              <a:t>훈련된 봉사자로서의 참여</a:t>
            </a:r>
            <a:endParaRPr lang="ko-KR" altLang="en-US" sz="1400" dirty="0"/>
          </a:p>
        </p:txBody>
      </p:sp>
      <p:sp>
        <p:nvSpPr>
          <p:cNvPr id="209" name="TextBox 84"/>
          <p:cNvSpPr txBox="1">
            <a:spLocks noChangeArrowheads="1"/>
          </p:cNvSpPr>
          <p:nvPr/>
        </p:nvSpPr>
        <p:spPr bwMode="auto">
          <a:xfrm>
            <a:off x="6069647" y="5264766"/>
            <a:ext cx="1191032" cy="10541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1400" dirty="0" smtClean="0"/>
              <a:t>교육활동 참관</a:t>
            </a:r>
            <a:endParaRPr lang="en-US" altLang="ko-KR" sz="1400" dirty="0" smtClean="0"/>
          </a:p>
          <a:p>
            <a:r>
              <a:rPr lang="ko-KR" altLang="en-US" sz="1400" dirty="0" smtClean="0"/>
              <a:t>개별면담</a:t>
            </a:r>
            <a:endParaRPr lang="en-US" altLang="ko-KR" sz="1400" dirty="0" smtClean="0"/>
          </a:p>
          <a:p>
            <a:r>
              <a:rPr lang="ko-KR" altLang="en-US" sz="1400" dirty="0" smtClean="0"/>
              <a:t>집단면담</a:t>
            </a:r>
            <a:endParaRPr lang="en-US" altLang="ko-KR" sz="1400" dirty="0" smtClean="0"/>
          </a:p>
          <a:p>
            <a:r>
              <a:rPr lang="ko-KR" altLang="en-US" sz="1400" dirty="0" smtClean="0"/>
              <a:t>전화상담</a:t>
            </a:r>
            <a:endParaRPr lang="ko-KR" altLang="en-US" sz="1400" dirty="0"/>
          </a:p>
        </p:txBody>
      </p:sp>
      <p:sp>
        <p:nvSpPr>
          <p:cNvPr id="211" name="TextBox 84"/>
          <p:cNvSpPr txBox="1">
            <a:spLocks noChangeArrowheads="1"/>
          </p:cNvSpPr>
          <p:nvPr/>
        </p:nvSpPr>
        <p:spPr bwMode="auto">
          <a:xfrm>
            <a:off x="706810" y="4338409"/>
            <a:ext cx="1240724" cy="2154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600"/>
              </a:spcAft>
            </a:pPr>
            <a:r>
              <a:rPr lang="ko-KR" altLang="en-US" sz="1400" dirty="0" smtClean="0"/>
              <a:t>원내 부모 쉼터</a:t>
            </a:r>
            <a:endParaRPr lang="en-US" altLang="ko-KR" sz="1400" dirty="0" smtClean="0"/>
          </a:p>
        </p:txBody>
      </p:sp>
      <p:sp>
        <p:nvSpPr>
          <p:cNvPr id="212" name="TextBox 84"/>
          <p:cNvSpPr txBox="1">
            <a:spLocks noChangeArrowheads="1"/>
          </p:cNvSpPr>
          <p:nvPr/>
        </p:nvSpPr>
        <p:spPr bwMode="auto">
          <a:xfrm>
            <a:off x="290844" y="2669541"/>
            <a:ext cx="1899559" cy="86177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0"/>
              </a:spcAft>
            </a:pPr>
            <a:r>
              <a:rPr lang="ko-KR" altLang="en-US" sz="1400" dirty="0" smtClean="0"/>
              <a:t>가정통신문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spc="-50" dirty="0" smtClean="0"/>
              <a:t>웹</a:t>
            </a:r>
            <a:r>
              <a:rPr lang="en-US" altLang="ko-KR" sz="1200" b="0" spc="-50" dirty="0" smtClean="0"/>
              <a:t>(web)</a:t>
            </a:r>
            <a:r>
              <a:rPr lang="ko-KR" altLang="en-US" sz="1400" spc="-50" dirty="0" smtClean="0"/>
              <a:t>기반을 통한 활용</a:t>
            </a:r>
            <a:endParaRPr lang="en-US" altLang="ko-KR" sz="1400" spc="-5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도서관운영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err="1" smtClean="0"/>
              <a:t>나눔센</a:t>
            </a:r>
            <a:r>
              <a:rPr lang="ko-KR" altLang="en-US" sz="1400" dirty="0" err="1"/>
              <a:t>터</a:t>
            </a:r>
            <a:endParaRPr lang="ko-KR" altLang="en-US" sz="1400" dirty="0"/>
          </a:p>
        </p:txBody>
      </p:sp>
      <p:sp>
        <p:nvSpPr>
          <p:cNvPr id="57" name="내용 개체 틀 2"/>
          <p:cNvSpPr txBox="1">
            <a:spLocks/>
          </p:cNvSpPr>
          <p:nvPr/>
        </p:nvSpPr>
        <p:spPr>
          <a:xfrm>
            <a:off x="3525626" y="6597352"/>
            <a:ext cx="5366854" cy="1692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r">
              <a:buNone/>
            </a:pPr>
            <a:r>
              <a:rPr lang="en-US" altLang="ko-KR" sz="1000" dirty="0" smtClean="0"/>
              <a:t>※ </a:t>
            </a:r>
            <a:r>
              <a:rPr lang="en-US" altLang="ko-KR" sz="1000" dirty="0" err="1" smtClean="0"/>
              <a:t>Cataldo</a:t>
            </a:r>
            <a:r>
              <a:rPr lang="en-US" altLang="ko-KR" sz="1000" dirty="0" smtClean="0"/>
              <a:t>(1987</a:t>
            </a:r>
            <a:r>
              <a:rPr lang="en-US" altLang="ko-KR" sz="1000" dirty="0"/>
              <a:t>), Berger(2004) </a:t>
            </a:r>
            <a:r>
              <a:rPr lang="ko-KR" altLang="en-US" sz="1000" dirty="0"/>
              <a:t>이론을 바탕으로 제시한 부모 참여 방법</a:t>
            </a:r>
            <a:r>
              <a:rPr lang="en-US" altLang="ko-KR" sz="1000" dirty="0"/>
              <a:t>(</a:t>
            </a:r>
            <a:r>
              <a:rPr lang="ko-KR" altLang="en-US" sz="1000" dirty="0"/>
              <a:t>부모교육</a:t>
            </a:r>
            <a:r>
              <a:rPr lang="en-US" altLang="ko-KR" sz="1000" dirty="0"/>
              <a:t>, </a:t>
            </a:r>
            <a:r>
              <a:rPr lang="ko-KR" altLang="en-US" sz="1000" dirty="0"/>
              <a:t>김영옥</a:t>
            </a:r>
            <a:r>
              <a:rPr lang="en-US" altLang="ko-KR" sz="1000" dirty="0"/>
              <a:t>, 2009)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84"/>
          <p:cNvSpPr txBox="1">
            <a:spLocks noChangeArrowheads="1"/>
          </p:cNvSpPr>
          <p:nvPr/>
        </p:nvSpPr>
        <p:spPr bwMode="auto">
          <a:xfrm>
            <a:off x="1115616" y="5229200"/>
            <a:ext cx="804707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0"/>
              </a:spcAft>
            </a:pPr>
            <a:r>
              <a:rPr lang="ko-KR" altLang="en-US" sz="1400" dirty="0" smtClean="0"/>
              <a:t>강연회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err="1" smtClean="0"/>
              <a:t>심포지움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독서회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토론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대</a:t>
            </a:r>
            <a:r>
              <a:rPr lang="ko-KR" altLang="en-US" sz="1400" dirty="0"/>
              <a:t>담</a:t>
            </a:r>
          </a:p>
        </p:txBody>
      </p:sp>
      <p:sp>
        <p:nvSpPr>
          <p:cNvPr id="27" name="TextBox 84"/>
          <p:cNvSpPr txBox="1">
            <a:spLocks noChangeArrowheads="1"/>
          </p:cNvSpPr>
          <p:nvPr/>
        </p:nvSpPr>
        <p:spPr bwMode="auto">
          <a:xfrm>
            <a:off x="1979712" y="5229200"/>
            <a:ext cx="1191032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0"/>
              </a:spcAft>
            </a:pPr>
            <a:r>
              <a:rPr lang="ko-KR" altLang="en-US" sz="1400" dirty="0" err="1" smtClean="0"/>
              <a:t>극놀이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역할놀이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워크숍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원탁모임</a:t>
            </a:r>
            <a:endParaRPr lang="en-US" altLang="ko-KR" sz="1400" dirty="0" smtClean="0"/>
          </a:p>
          <a:p>
            <a:pPr>
              <a:spcAft>
                <a:spcPts val="0"/>
              </a:spcAft>
            </a:pPr>
            <a:r>
              <a:rPr lang="ko-KR" altLang="en-US" sz="1400" dirty="0" smtClean="0"/>
              <a:t>브레인 </a:t>
            </a:r>
            <a:r>
              <a:rPr lang="ko-KR" altLang="en-US" sz="1400" dirty="0" err="1" smtClean="0"/>
              <a:t>스토밍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072809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" y="949846"/>
            <a:ext cx="9034463" cy="64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6" y="1686038"/>
            <a:ext cx="1255713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</a:t>
            </a:r>
            <a:r>
              <a:rPr lang="ko-KR" altLang="en-US" dirty="0"/>
              <a:t> 부모참여 활동 사례</a:t>
            </a:r>
          </a:p>
        </p:txBody>
      </p:sp>
      <p:sp>
        <p:nvSpPr>
          <p:cNvPr id="11" name="TextBox 84"/>
          <p:cNvSpPr txBox="1">
            <a:spLocks noChangeArrowheads="1"/>
          </p:cNvSpPr>
          <p:nvPr/>
        </p:nvSpPr>
        <p:spPr bwMode="auto">
          <a:xfrm>
            <a:off x="1774705" y="1754863"/>
            <a:ext cx="2862963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sz="1600" dirty="0" err="1" smtClean="0"/>
              <a:t>어린이집</a:t>
            </a:r>
            <a:r>
              <a:rPr lang="ko-KR" altLang="en-US" sz="1600" dirty="0" smtClean="0"/>
              <a:t> 전체 학부모 중 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신청자</a:t>
            </a:r>
            <a:endParaRPr lang="ko-KR" altLang="en-US" sz="1600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84"/>
          <p:cNvSpPr txBox="1">
            <a:spLocks noChangeArrowheads="1"/>
          </p:cNvSpPr>
          <p:nvPr/>
        </p:nvSpPr>
        <p:spPr bwMode="auto">
          <a:xfrm>
            <a:off x="1774705" y="2177753"/>
            <a:ext cx="5774017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sz="1600" dirty="0" smtClean="0"/>
              <a:t>장난감 의사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격월 </a:t>
            </a:r>
            <a:r>
              <a:rPr lang="en-US" altLang="ko-KR" sz="1600" dirty="0" smtClean="0"/>
              <a:t>1</a:t>
            </a:r>
            <a:r>
              <a:rPr lang="ko-KR" altLang="en-US" sz="1600" dirty="0" smtClean="0"/>
              <a:t>회</a:t>
            </a:r>
            <a:r>
              <a:rPr lang="en-US" altLang="ko-KR" sz="1600" dirty="0" smtClean="0"/>
              <a:t>)/</a:t>
            </a:r>
            <a:r>
              <a:rPr lang="ko-KR" altLang="en-US" sz="1600" dirty="0" smtClean="0"/>
              <a:t>장난감 박사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월</a:t>
            </a:r>
            <a:r>
              <a:rPr lang="en-US" altLang="ko-KR" sz="1600" dirty="0" smtClean="0"/>
              <a:t>1</a:t>
            </a:r>
            <a:r>
              <a:rPr lang="ko-KR" altLang="en-US" sz="1600" dirty="0" smtClean="0"/>
              <a:t>회</a:t>
            </a:r>
            <a:r>
              <a:rPr lang="en-US" altLang="ko-KR" sz="1600" dirty="0" smtClean="0"/>
              <a:t>) </a:t>
            </a:r>
            <a:r>
              <a:rPr lang="en-US" altLang="ko-KR" sz="1200" b="0" dirty="0"/>
              <a:t>※ </a:t>
            </a:r>
            <a:r>
              <a:rPr lang="ko-KR" altLang="en-US" sz="1200" b="0" dirty="0" err="1" smtClean="0"/>
              <a:t>어린이집</a:t>
            </a:r>
            <a:r>
              <a:rPr lang="ko-KR" altLang="en-US" sz="1200" b="0" dirty="0" smtClean="0"/>
              <a:t> 상황에 맞게 진행</a:t>
            </a:r>
            <a:endParaRPr lang="ko-KR" altLang="en-US" sz="1200" b="0" dirty="0"/>
          </a:p>
        </p:txBody>
      </p:sp>
      <p:sp>
        <p:nvSpPr>
          <p:cNvPr id="15" name="TextBox 84"/>
          <p:cNvSpPr txBox="1">
            <a:spLocks noChangeArrowheads="1"/>
          </p:cNvSpPr>
          <p:nvPr/>
        </p:nvSpPr>
        <p:spPr bwMode="auto">
          <a:xfrm>
            <a:off x="1774705" y="2600643"/>
            <a:ext cx="1016304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en-US" altLang="ko-KR" sz="1600" dirty="0" smtClean="0"/>
              <a:t>60</a:t>
            </a:r>
            <a:r>
              <a:rPr lang="ko-KR" altLang="en-US" sz="1600" dirty="0"/>
              <a:t>분 정도</a:t>
            </a:r>
          </a:p>
        </p:txBody>
      </p:sp>
      <p:sp>
        <p:nvSpPr>
          <p:cNvPr id="16" name="TextBox 84"/>
          <p:cNvSpPr txBox="1">
            <a:spLocks noChangeArrowheads="1"/>
          </p:cNvSpPr>
          <p:nvPr/>
        </p:nvSpPr>
        <p:spPr bwMode="auto">
          <a:xfrm>
            <a:off x="1774705" y="3023533"/>
            <a:ext cx="4449936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sz="1600" dirty="0" smtClean="0"/>
              <a:t>자원봉사 프로그램 안내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신청서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자원봉사 수칙 등</a:t>
            </a:r>
            <a:endParaRPr lang="ko-KR" altLang="en-US" sz="1600" dirty="0"/>
          </a:p>
        </p:txBody>
      </p:sp>
      <p:sp>
        <p:nvSpPr>
          <p:cNvPr id="17" name="TextBox 84"/>
          <p:cNvSpPr txBox="1">
            <a:spLocks noChangeArrowheads="1"/>
          </p:cNvSpPr>
          <p:nvPr/>
        </p:nvSpPr>
        <p:spPr bwMode="auto">
          <a:xfrm>
            <a:off x="1774705" y="3395128"/>
            <a:ext cx="5854167" cy="5950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800"/>
              </a:spcAft>
            </a:pPr>
            <a:r>
              <a:rPr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어린이집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원장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교사와 학부모님들이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서로 협력하는 관계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를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맺는다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영유아들이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청결한 </a:t>
            </a:r>
            <a:r>
              <a:rPr lang="ko-KR" altLang="en-US" sz="1600" dirty="0" err="1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놀잇감을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가지고 놀이할 수 있도록 지원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한다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774705" y="4115535"/>
            <a:ext cx="3962369" cy="1174559"/>
            <a:chOff x="1763688" y="3994753"/>
            <a:chExt cx="3962369" cy="1174559"/>
          </a:xfrm>
        </p:grpSpPr>
        <p:sp>
          <p:nvSpPr>
            <p:cNvPr id="18" name="TextBox 84"/>
            <p:cNvSpPr txBox="1">
              <a:spLocks noChangeArrowheads="1"/>
            </p:cNvSpPr>
            <p:nvPr/>
          </p:nvSpPr>
          <p:spPr bwMode="auto">
            <a:xfrm>
              <a:off x="1763688" y="3994753"/>
              <a:ext cx="3497752" cy="89255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ko-KR"/>
              </a:defPPr>
              <a:lvl1pPr marL="130175" indent="-130175" fontAlgn="base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000000"/>
                </a:buClr>
                <a:buSzPct val="70000"/>
                <a:buBlip>
                  <a:blip r:embed="rId4"/>
                </a:buBlip>
                <a:defRPr kumimoji="1" sz="1500" b="1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고딕" pitchFamily="50" charset="-127"/>
                  <a:ea typeface="나눔고딕" pitchFamily="50" charset="-127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ko-KR" altLang="en-US" sz="1600" dirty="0" smtClean="0"/>
                <a:t>자원봉사 프로그램 안내 및 신청서 받기</a:t>
              </a:r>
              <a:endParaRPr lang="en-US" altLang="ko-KR" sz="1600" dirty="0" smtClean="0"/>
            </a:p>
            <a:p>
              <a:pPr>
                <a:spcAft>
                  <a:spcPts val="600"/>
                </a:spcAft>
              </a:pPr>
              <a:r>
                <a:rPr lang="ko-KR" altLang="en-US" sz="1600" dirty="0" smtClean="0"/>
                <a:t>자원봉사자 </a:t>
              </a:r>
              <a:r>
                <a:rPr lang="ko-KR" altLang="en-US" sz="1600" dirty="0" smtClean="0">
                  <a:gradFill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bg2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나눔고딕 ExtraBold" pitchFamily="50" charset="-127"/>
                  <a:ea typeface="나눔고딕 ExtraBold" pitchFamily="50" charset="-127"/>
                </a:rPr>
                <a:t>사전 안내</a:t>
              </a:r>
            </a:p>
            <a:p>
              <a:pPr>
                <a:spcAft>
                  <a:spcPts val="600"/>
                </a:spcAft>
              </a:pPr>
              <a:r>
                <a:rPr lang="ko-KR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해당일에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600" dirty="0" smtClean="0">
                  <a:gradFill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bg2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나눔고딕 ExtraBold" pitchFamily="50" charset="-127"/>
                  <a:ea typeface="나눔고딕 ExtraBold" pitchFamily="50" charset="-127"/>
                </a:rPr>
                <a:t>자원봉사에 </a:t>
              </a:r>
              <a:r>
                <a:rPr lang="ko-KR" altLang="en-US" sz="1600" dirty="0">
                  <a:gradFill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bg2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1600" dirty="0" smtClean="0">
                  <a:gradFill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bg2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나눔고딕 ExtraBold" pitchFamily="50" charset="-127"/>
                  <a:ea typeface="나눔고딕 ExtraBold" pitchFamily="50" charset="-127"/>
                </a:rPr>
                <a:t>참여</a:t>
              </a:r>
              <a:endParaRPr lang="ko-KR" altLang="en-US" sz="16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1" name="TextBox 84"/>
            <p:cNvSpPr txBox="1">
              <a:spLocks noChangeArrowheads="1"/>
            </p:cNvSpPr>
            <p:nvPr/>
          </p:nvSpPr>
          <p:spPr bwMode="auto">
            <a:xfrm>
              <a:off x="1907704" y="4953868"/>
              <a:ext cx="3818353" cy="21544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ko-KR"/>
              </a:defPPr>
              <a:lvl1pPr marL="130175" indent="-130175" fontAlgn="base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000000"/>
                </a:buClr>
                <a:buSzPct val="70000"/>
                <a:buBlip>
                  <a:blip r:embed="rId4"/>
                </a:buBlip>
                <a:defRPr kumimoji="1" sz="1500" b="1"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나눔고딕" pitchFamily="50" charset="-127"/>
                  <a:ea typeface="나눔고딕" pitchFamily="50" charset="-127"/>
                </a:defRPr>
              </a:lvl1pPr>
            </a:lstStyle>
            <a:p>
              <a:pPr marL="0" indent="0">
                <a:spcAft>
                  <a:spcPts val="800"/>
                </a:spcAft>
                <a:buNone/>
              </a:pPr>
              <a:r>
                <a:rPr lang="en-US" altLang="ko-KR" sz="1400" b="0" dirty="0" smtClean="0"/>
                <a:t>※ </a:t>
              </a:r>
              <a:r>
                <a:rPr lang="ko-KR" altLang="en-US" sz="1400" b="0" dirty="0" smtClean="0"/>
                <a:t>반 상황</a:t>
              </a:r>
              <a:r>
                <a:rPr lang="en-US" altLang="ko-KR" sz="1400" b="0" dirty="0" smtClean="0"/>
                <a:t>, </a:t>
              </a:r>
              <a:r>
                <a:rPr lang="ko-KR" altLang="en-US" sz="1400" b="0" dirty="0" smtClean="0"/>
                <a:t>연령 등을 고려하여 일정 조정이 가능함</a:t>
              </a:r>
              <a:endParaRPr lang="ko-KR" altLang="en-US" sz="1400" b="0" dirty="0"/>
            </a:p>
          </p:txBody>
        </p:sp>
      </p:grpSp>
      <p:sp>
        <p:nvSpPr>
          <p:cNvPr id="22" name="TextBox 84"/>
          <p:cNvSpPr txBox="1">
            <a:spLocks noChangeArrowheads="1"/>
          </p:cNvSpPr>
          <p:nvPr/>
        </p:nvSpPr>
        <p:spPr bwMode="auto">
          <a:xfrm>
            <a:off x="1774705" y="5343651"/>
            <a:ext cx="7117775" cy="13080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600"/>
              </a:spcAft>
            </a:pPr>
            <a:r>
              <a:rPr lang="ko-KR" altLang="en-US" sz="1600" spc="-100" dirty="0" err="1" smtClean="0"/>
              <a:t>어린이집과</a:t>
            </a:r>
            <a:r>
              <a:rPr lang="ko-KR" altLang="en-US" sz="1600" spc="-100" dirty="0" smtClean="0"/>
              <a:t> 학부모가  함께 노력하면 보다 나은 환경을 만들어 주기 위해  노력하는 과정을 통해 서로에  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신뢰감을 높일 수 있을 것으로 기대</a:t>
            </a:r>
            <a:endParaRPr lang="en-US" altLang="ko-KR" sz="1600" dirty="0" smtClean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spcAft>
                <a:spcPts val="600"/>
              </a:spcAft>
            </a:pP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부모님들 간의 교류를 통해 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육아정보 및 기타 생활에 대한 </a:t>
            </a:r>
            <a:r>
              <a:rPr lang="ko-KR" altLang="en-US" sz="16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정보를 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공유할 수 있을 것으로 기대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ko-KR" altLang="en-US" sz="1600" dirty="0"/>
          </a:p>
        </p:txBody>
      </p:sp>
      <p:sp>
        <p:nvSpPr>
          <p:cNvPr id="28" name="TextBox 83"/>
          <p:cNvSpPr txBox="1">
            <a:spLocks noChangeArrowheads="1"/>
          </p:cNvSpPr>
          <p:nvPr/>
        </p:nvSpPr>
        <p:spPr bwMode="auto">
          <a:xfrm>
            <a:off x="834863" y="1782428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대  상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83"/>
          <p:cNvSpPr txBox="1">
            <a:spLocks noChangeArrowheads="1"/>
          </p:cNvSpPr>
          <p:nvPr/>
        </p:nvSpPr>
        <p:spPr bwMode="auto">
          <a:xfrm>
            <a:off x="834864" y="2205335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일  시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83"/>
          <p:cNvSpPr txBox="1">
            <a:spLocks noChangeArrowheads="1"/>
          </p:cNvSpPr>
          <p:nvPr/>
        </p:nvSpPr>
        <p:spPr bwMode="auto">
          <a:xfrm>
            <a:off x="700212" y="2628242"/>
            <a:ext cx="769441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소요시간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83"/>
          <p:cNvSpPr txBox="1">
            <a:spLocks noChangeArrowheads="1"/>
          </p:cNvSpPr>
          <p:nvPr/>
        </p:nvSpPr>
        <p:spPr bwMode="auto">
          <a:xfrm>
            <a:off x="796392" y="3051150"/>
            <a:ext cx="577082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준비물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83"/>
          <p:cNvSpPr txBox="1">
            <a:spLocks noChangeArrowheads="1"/>
          </p:cNvSpPr>
          <p:nvPr/>
        </p:nvSpPr>
        <p:spPr bwMode="auto">
          <a:xfrm>
            <a:off x="834864" y="3472616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목  표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TextBox 83"/>
          <p:cNvSpPr txBox="1">
            <a:spLocks noChangeArrowheads="1"/>
          </p:cNvSpPr>
          <p:nvPr/>
        </p:nvSpPr>
        <p:spPr bwMode="auto">
          <a:xfrm>
            <a:off x="834864" y="4137333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dirty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방  법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TextBox 83"/>
          <p:cNvSpPr txBox="1">
            <a:spLocks noChangeArrowheads="1"/>
          </p:cNvSpPr>
          <p:nvPr/>
        </p:nvSpPr>
        <p:spPr bwMode="auto">
          <a:xfrm>
            <a:off x="700212" y="5488559"/>
            <a:ext cx="769441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>
              <a:defRPr sz="1600">
                <a:gradFill>
                  <a:gsLst>
                    <a:gs pos="0">
                      <a:prstClr val="white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</a:defRPr>
            </a:lvl1pPr>
          </a:lstStyle>
          <a:p>
            <a:pPr lvl="0" latinLnBrk="0">
              <a:defRPr/>
            </a:pPr>
            <a:r>
              <a:rPr lang="ko-KR" altLang="en-US" b="1" kern="0" smtClean="0">
                <a:gradFill>
                  <a:gsLst>
                    <a:gs pos="0">
                      <a:prstClr val="white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기대효과</a:t>
            </a:r>
            <a:endParaRPr lang="ko-KR" altLang="en-US" b="1" kern="0" dirty="0">
              <a:gradFill>
                <a:gsLst>
                  <a:gs pos="0">
                    <a:prstClr val="white"/>
                  </a:gs>
                  <a:gs pos="100000">
                    <a:sysClr val="window" lastClr="FFFFFF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06" y="981075"/>
            <a:ext cx="5344412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 bwMode="auto">
          <a:xfrm>
            <a:off x="2252458" y="1087434"/>
            <a:ext cx="4639091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학부모 자원봉사</a:t>
            </a:r>
            <a:r>
              <a:rPr lang="en-US" altLang="ko-KR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장난감 의사</a:t>
            </a:r>
            <a:r>
              <a:rPr lang="en-US" altLang="ko-KR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장난감 박사</a:t>
            </a:r>
            <a:r>
              <a:rPr lang="en-US" altLang="ko-KR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3702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바탕 화면\목차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istrator\바탕 화면\목차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9" y="2172757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istrator\바탕 화면\목차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9" y="2844245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istrator\바탕 화면\목차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9" y="3515733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istrator\바탕 화면\목차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9" y="418722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7"/>
          <a:stretch/>
        </p:blipFill>
        <p:spPr bwMode="auto">
          <a:xfrm>
            <a:off x="172581" y="6084829"/>
            <a:ext cx="1389519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66"/>
          <p:cNvSpPr>
            <a:spLocks noChangeArrowheads="1"/>
          </p:cNvSpPr>
          <p:nvPr/>
        </p:nvSpPr>
        <p:spPr bwMode="auto">
          <a:xfrm>
            <a:off x="645428" y="1218818"/>
            <a:ext cx="1051570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3600" b="1" spc="-150" dirty="0" smtClean="0">
                <a:gradFill>
                  <a:gsLst>
                    <a:gs pos="0">
                      <a:srgbClr val="01509D"/>
                    </a:gs>
                    <a:gs pos="100000">
                      <a:srgbClr val="01509D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목  차</a:t>
            </a:r>
            <a:endParaRPr kumimoji="1" lang="ko-KR" altLang="en-US" sz="3600" b="1" spc="-150" dirty="0">
              <a:gradFill>
                <a:gsLst>
                  <a:gs pos="0">
                    <a:srgbClr val="01509D"/>
                  </a:gs>
                  <a:gs pos="100000">
                    <a:srgbClr val="01509D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Rectangle 166"/>
          <p:cNvSpPr>
            <a:spLocks noChangeArrowheads="1"/>
          </p:cNvSpPr>
          <p:nvPr/>
        </p:nvSpPr>
        <p:spPr bwMode="auto">
          <a:xfrm>
            <a:off x="1467110" y="2127989"/>
            <a:ext cx="3032882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3200" b="1" spc="-150" dirty="0" err="1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32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이해하기</a:t>
            </a:r>
          </a:p>
        </p:txBody>
      </p:sp>
      <p:sp>
        <p:nvSpPr>
          <p:cNvPr id="14" name="Rectangle 166"/>
          <p:cNvSpPr>
            <a:spLocks noChangeArrowheads="1"/>
          </p:cNvSpPr>
          <p:nvPr/>
        </p:nvSpPr>
        <p:spPr bwMode="auto">
          <a:xfrm>
            <a:off x="1467110" y="2801293"/>
            <a:ext cx="3863237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3200" b="1" spc="-150" dirty="0" err="1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32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 이해하기</a:t>
            </a:r>
          </a:p>
        </p:txBody>
      </p:sp>
      <p:sp>
        <p:nvSpPr>
          <p:cNvPr id="15" name="Rectangle 166"/>
          <p:cNvSpPr>
            <a:spLocks noChangeArrowheads="1"/>
          </p:cNvSpPr>
          <p:nvPr/>
        </p:nvSpPr>
        <p:spPr bwMode="auto">
          <a:xfrm>
            <a:off x="1467110" y="3474597"/>
            <a:ext cx="4964501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3200" b="1" spc="-150" dirty="0" err="1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32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 </a:t>
            </a:r>
            <a:r>
              <a:rPr kumimoji="1" lang="ko-KR" altLang="en-US" sz="32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이해하기</a:t>
            </a:r>
          </a:p>
        </p:txBody>
      </p:sp>
      <p:sp>
        <p:nvSpPr>
          <p:cNvPr id="16" name="Rectangle 166"/>
          <p:cNvSpPr>
            <a:spLocks noChangeArrowheads="1"/>
          </p:cNvSpPr>
          <p:nvPr/>
        </p:nvSpPr>
        <p:spPr bwMode="auto">
          <a:xfrm>
            <a:off x="1467110" y="4147901"/>
            <a:ext cx="5060681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3200" b="1" spc="-150" dirty="0" err="1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32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 </a:t>
            </a:r>
            <a:r>
              <a:rPr kumimoji="1" lang="ko-KR" altLang="en-US" sz="32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참여 사례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2" y="6084829"/>
            <a:ext cx="2543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367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9488"/>
            <a:ext cx="9034463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어린이집의</a:t>
            </a:r>
            <a:r>
              <a:rPr lang="ko-KR" altLang="en-US" dirty="0"/>
              <a:t> 평가인증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329103" y="1617836"/>
            <a:ext cx="6267233" cy="1571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보육서비스의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질적 수준을 향상시키기 위하여 </a:t>
            </a: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설치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운영자의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신청에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따라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6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영역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*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에 관한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내용을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지표에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따라 평가하는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제도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fontAlgn="base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</a:pPr>
            <a:r>
              <a:rPr kumimoji="1" lang="ko-KR" altLang="en-US" sz="12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* 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차 지표 영역 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: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보육환경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운영관리</a:t>
            </a:r>
            <a:r>
              <a:rPr kumimoji="1" lang="en-US" altLang="ko-KR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보육과정</a:t>
            </a:r>
            <a:r>
              <a:rPr kumimoji="1" lang="en-US" altLang="ko-KR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상호작용과 교수법</a:t>
            </a:r>
            <a:r>
              <a:rPr kumimoji="1" lang="en-US" altLang="ko-KR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건강과 영양</a:t>
            </a:r>
            <a:r>
              <a:rPr kumimoji="1" lang="en-US" altLang="ko-KR" sz="1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안전</a:t>
            </a:r>
            <a:endParaRPr kumimoji="1" lang="en-US" altLang="ko-KR" sz="1200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fontAlgn="base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</a:pP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      3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차 지표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시범사업 영역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: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보육환경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건강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안전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보육과정 운영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보육활동과 상호작용</a:t>
            </a:r>
            <a:r>
              <a:rPr kumimoji="1" lang="en-US" altLang="ko-KR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2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운영관리</a:t>
            </a:r>
            <a:endParaRPr kumimoji="1" lang="ko-KR" altLang="en-US" sz="1200" b="1" spc="-150" dirty="0"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329103" y="3364621"/>
            <a:ext cx="5979201" cy="23267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신청</a:t>
            </a:r>
            <a:r>
              <a:rPr kumimoji="1" lang="ko-KR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 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참여설명회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재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한국보육진흥원으로부터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정보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및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교육지원</a:t>
            </a:r>
            <a:r>
              <a:rPr kumimoji="1" lang="ko-KR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 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자체점검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기간</a:t>
            </a:r>
            <a:r>
              <a:rPr kumimoji="1" lang="en-US" altLang="ko-KR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평가인증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지표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토대로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운영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전반 검토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개선방안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실행</a:t>
            </a:r>
            <a:r>
              <a:rPr kumimoji="1" lang="en-US" altLang="ko-KR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자체점검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보고서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제출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현장관찰자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방문</a:t>
            </a:r>
            <a:r>
              <a:rPr kumimoji="1" lang="en-US" altLang="ko-KR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평가인증지표에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따라 </a:t>
            </a: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어린이집의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질적 수준을 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객관적으로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관찰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보고</a:t>
            </a:r>
            <a:r>
              <a:rPr kumimoji="1" lang="ko-KR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 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현장관찰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완료 후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심의위원회 심의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거쳐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최종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인증 결정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endParaRPr kumimoji="1" lang="ko-KR" altLang="en-US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7171" name="Picture 3" descr="C:\Documents and Settings\Administrator\바탕 화면\20p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679" y="2780928"/>
            <a:ext cx="1535000" cy="39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846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istrator\바탕 화면\간지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66"/>
          <p:cNvSpPr>
            <a:spLocks noChangeArrowheads="1"/>
          </p:cNvSpPr>
          <p:nvPr/>
        </p:nvSpPr>
        <p:spPr bwMode="auto">
          <a:xfrm>
            <a:off x="1732994" y="4042060"/>
            <a:ext cx="4964501" cy="15573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4600" b="1" spc="-150" dirty="0" err="1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</a:t>
            </a:r>
            <a:r>
              <a:rPr kumimoji="1" lang="en-US" altLang="ko-KR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이해하기</a:t>
            </a:r>
            <a:endParaRPr kumimoji="1" lang="ko-KR" altLang="en-US" sz="4600" b="1" spc="-150" dirty="0">
              <a:gradFill>
                <a:gsLst>
                  <a:gs pos="0">
                    <a:srgbClr val="4B4B4B"/>
                  </a:gs>
                  <a:gs pos="100000">
                    <a:srgbClr val="4B4B4B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6"/>
          <a:stretch/>
        </p:blipFill>
        <p:spPr bwMode="auto">
          <a:xfrm>
            <a:off x="6558552" y="6084829"/>
            <a:ext cx="1356724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Administrator\바탕 화면\간지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9" y="4136429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2" y="6084829"/>
            <a:ext cx="2486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522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istrator\바탕 화면\22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30549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istrator\바탕 화면\22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17" y="2780928"/>
            <a:ext cx="2720983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142409"/>
            <a:ext cx="80772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961602"/>
            <a:ext cx="84978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어린이집운영위원회</a:t>
            </a:r>
            <a:r>
              <a:rPr lang="ko-KR" altLang="en-US" dirty="0" smtClean="0"/>
              <a:t> </a:t>
            </a:r>
            <a:r>
              <a:rPr lang="ko-KR" altLang="en-US" dirty="0"/>
              <a:t>심의내용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93722" y="1248048"/>
            <a:ext cx="7589455" cy="6647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err="1" smtClean="0"/>
              <a:t>어린이집운영위원회는</a:t>
            </a:r>
            <a:r>
              <a:rPr lang="ko-KR" altLang="en-US" dirty="0" smtClean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연간 </a:t>
            </a:r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4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이상</a:t>
            </a:r>
            <a:r>
              <a:rPr lang="en-US" altLang="ko-KR" sz="12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dirty="0" err="1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영유아보육법</a:t>
            </a:r>
            <a:r>
              <a:rPr lang="ko-KR" altLang="en-US" sz="12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2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25</a:t>
            </a:r>
            <a:r>
              <a:rPr lang="ko-KR" altLang="en-US" sz="12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조</a:t>
            </a:r>
            <a:r>
              <a:rPr lang="en-US" altLang="ko-KR" sz="12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1200" dirty="0" smtClean="0"/>
              <a:t> </a:t>
            </a:r>
            <a:r>
              <a:rPr lang="ko-KR" altLang="en-US" dirty="0" smtClean="0"/>
              <a:t>운영되며 </a:t>
            </a:r>
            <a:r>
              <a:rPr lang="ko-KR" altLang="en-US" dirty="0" err="1"/>
              <a:t>어린이집의</a:t>
            </a:r>
            <a:r>
              <a:rPr lang="ko-KR" altLang="en-US" dirty="0"/>
              <a:t> 운영과 </a:t>
            </a:r>
            <a:r>
              <a:rPr lang="ko-KR" altLang="en-US" dirty="0" smtClean="0"/>
              <a:t>관련한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다양한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사항에 대해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심의</a:t>
            </a:r>
            <a:endParaRPr lang="en-US" altLang="ko-KR" sz="1200" dirty="0" smtClean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6" name="TextBox 84"/>
          <p:cNvSpPr txBox="1">
            <a:spLocks noChangeArrowheads="1"/>
          </p:cNvSpPr>
          <p:nvPr/>
        </p:nvSpPr>
        <p:spPr bwMode="auto">
          <a:xfrm>
            <a:off x="866083" y="2403690"/>
            <a:ext cx="1554913" cy="5304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pc="-50" dirty="0" err="1" smtClean="0"/>
              <a:t>어린이집</a:t>
            </a:r>
            <a:r>
              <a:rPr lang="ko-KR" altLang="en-US" spc="-50" dirty="0" smtClean="0"/>
              <a:t> 운영규정</a:t>
            </a:r>
            <a:r>
              <a:rPr lang="en-US" altLang="ko-KR" spc="-50" dirty="0" smtClean="0"/>
              <a:t/>
            </a:r>
            <a:br>
              <a:rPr lang="en-US" altLang="ko-KR" spc="-50" dirty="0" smtClean="0"/>
            </a:br>
            <a:r>
              <a:rPr lang="ko-KR" altLang="en-US" spc="-50" dirty="0" smtClean="0"/>
              <a:t>제</a:t>
            </a:r>
            <a:r>
              <a:rPr lang="en-US" altLang="ko-KR" dirty="0" smtClean="0">
                <a:sym typeface="Wingdings"/>
              </a:rPr>
              <a:t></a:t>
            </a:r>
            <a:r>
              <a:rPr lang="ko-KR" altLang="en-US" spc="-50" dirty="0" smtClean="0"/>
              <a:t>개정에 관한 사항</a:t>
            </a:r>
            <a:endParaRPr lang="ko-KR" altLang="en-US" spc="-50" dirty="0"/>
          </a:p>
        </p:txBody>
      </p:sp>
      <p:sp>
        <p:nvSpPr>
          <p:cNvPr id="47" name="TextBox 84"/>
          <p:cNvSpPr txBox="1">
            <a:spLocks noChangeArrowheads="1"/>
          </p:cNvSpPr>
          <p:nvPr/>
        </p:nvSpPr>
        <p:spPr bwMode="auto">
          <a:xfrm>
            <a:off x="3625559" y="2391924"/>
            <a:ext cx="1891544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pc="-50" dirty="0" err="1" smtClean="0"/>
              <a:t>어린이집의</a:t>
            </a:r>
            <a:r>
              <a:rPr lang="ko-KR" altLang="en-US" spc="-50" dirty="0" smtClean="0"/>
              <a:t> 예산 및</a:t>
            </a:r>
            <a:r>
              <a:rPr lang="en-US" altLang="ko-KR" spc="-50" dirty="0" smtClean="0"/>
              <a:t/>
            </a:r>
            <a:br>
              <a:rPr lang="en-US" altLang="ko-KR" spc="-50" dirty="0" smtClean="0"/>
            </a:br>
            <a:r>
              <a:rPr lang="ko-KR" altLang="en-US" spc="-50" dirty="0" smtClean="0"/>
              <a:t>결산의 보고에 관한 사항</a:t>
            </a:r>
            <a:endParaRPr lang="ko-KR" altLang="en-US" spc="-50" dirty="0"/>
          </a:p>
        </p:txBody>
      </p:sp>
      <p:sp>
        <p:nvSpPr>
          <p:cNvPr id="48" name="TextBox 84"/>
          <p:cNvSpPr txBox="1">
            <a:spLocks noChangeArrowheads="1"/>
          </p:cNvSpPr>
          <p:nvPr/>
        </p:nvSpPr>
        <p:spPr bwMode="auto">
          <a:xfrm>
            <a:off x="6646697" y="2253426"/>
            <a:ext cx="1688389" cy="8309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pc="-50" dirty="0" err="1" smtClean="0"/>
              <a:t>영유아의</a:t>
            </a:r>
            <a:r>
              <a:rPr lang="ko-KR" altLang="en-US" spc="-50" dirty="0" smtClean="0"/>
              <a:t> 건강</a:t>
            </a:r>
            <a:r>
              <a:rPr lang="en-US" altLang="ko-KR" spc="-50" dirty="0" smtClean="0"/>
              <a:t>•</a:t>
            </a:r>
            <a:r>
              <a:rPr lang="ko-KR" altLang="en-US" spc="-50" dirty="0" smtClean="0"/>
              <a:t>영양</a:t>
            </a:r>
            <a:r>
              <a:rPr lang="en-US" altLang="ko-KR" spc="-50" dirty="0" smtClean="0"/>
              <a:t>, </a:t>
            </a:r>
            <a:r>
              <a:rPr lang="ko-KR" altLang="en-US" spc="-50" dirty="0" smtClean="0"/>
              <a:t>안전 및 학대예방에 관한 사항</a:t>
            </a:r>
            <a:endParaRPr lang="ko-KR" altLang="en-US" spc="-50" dirty="0"/>
          </a:p>
        </p:txBody>
      </p:sp>
      <p:sp>
        <p:nvSpPr>
          <p:cNvPr id="49" name="TextBox 84"/>
          <p:cNvSpPr txBox="1">
            <a:spLocks noChangeArrowheads="1"/>
          </p:cNvSpPr>
          <p:nvPr/>
        </p:nvSpPr>
        <p:spPr bwMode="auto">
          <a:xfrm>
            <a:off x="6626647" y="3990958"/>
            <a:ext cx="1795364" cy="76174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pc="-50" dirty="0" smtClean="0"/>
              <a:t>보육교직원 근무환경</a:t>
            </a:r>
            <a:r>
              <a:rPr lang="en-US" altLang="ko-KR" spc="-50" dirty="0" smtClean="0"/>
              <a:t>•</a:t>
            </a:r>
            <a:r>
              <a:rPr lang="en-US" altLang="ko-KR" spc="-50" dirty="0"/>
              <a:t/>
            </a:r>
            <a:br>
              <a:rPr lang="en-US" altLang="ko-KR" spc="-50" dirty="0"/>
            </a:br>
            <a:r>
              <a:rPr lang="ko-KR" altLang="en-US" spc="-50" dirty="0" err="1" smtClean="0"/>
              <a:t>영유아</a:t>
            </a:r>
            <a:r>
              <a:rPr lang="ko-KR" altLang="en-US" spc="-50" dirty="0" smtClean="0"/>
              <a:t> 보육환경</a:t>
            </a:r>
            <a:r>
              <a:rPr lang="en-US" altLang="ko-KR" spc="-50" dirty="0"/>
              <a:t/>
            </a:r>
            <a:br>
              <a:rPr lang="en-US" altLang="ko-KR" spc="-50" dirty="0"/>
            </a:br>
            <a:r>
              <a:rPr lang="ko-KR" altLang="en-US" spc="-50" dirty="0" smtClean="0"/>
              <a:t>개</a:t>
            </a:r>
            <a:r>
              <a:rPr lang="ko-KR" altLang="en-US" spc="-50" dirty="0"/>
              <a:t>선</a:t>
            </a:r>
            <a:r>
              <a:rPr lang="ko-KR" altLang="en-US" spc="-50" dirty="0" smtClean="0"/>
              <a:t>에 </a:t>
            </a:r>
            <a:r>
              <a:rPr lang="ko-KR" altLang="en-US" spc="-50" dirty="0"/>
              <a:t>관한 사항</a:t>
            </a:r>
          </a:p>
        </p:txBody>
      </p:sp>
      <p:sp>
        <p:nvSpPr>
          <p:cNvPr id="51" name="TextBox 84"/>
          <p:cNvSpPr txBox="1">
            <a:spLocks noChangeArrowheads="1"/>
          </p:cNvSpPr>
          <p:nvPr/>
        </p:nvSpPr>
        <p:spPr bwMode="auto">
          <a:xfrm>
            <a:off x="745405" y="3999293"/>
            <a:ext cx="1671932" cy="7444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pc="-50" dirty="0" smtClean="0"/>
              <a:t>보육시간</a:t>
            </a:r>
            <a:r>
              <a:rPr lang="en-US" altLang="ko-KR" spc="-50" dirty="0" smtClean="0"/>
              <a:t>, </a:t>
            </a:r>
            <a:r>
              <a:rPr lang="ko-KR" altLang="en-US" spc="-50" dirty="0" smtClean="0"/>
              <a:t>보육과정의</a:t>
            </a:r>
            <a:r>
              <a:rPr lang="en-US" altLang="ko-KR" spc="-50" dirty="0" smtClean="0"/>
              <a:t/>
            </a:r>
            <a:br>
              <a:rPr lang="en-US" altLang="ko-KR" spc="-50" dirty="0" smtClean="0"/>
            </a:br>
            <a:r>
              <a:rPr lang="ko-KR" altLang="en-US" spc="-50" dirty="0" smtClean="0"/>
              <a:t>운영방법 등 </a:t>
            </a:r>
            <a:r>
              <a:rPr lang="ko-KR" altLang="en-US" spc="-50" dirty="0" err="1" smtClean="0"/>
              <a:t>어린이집</a:t>
            </a:r>
            <a:r>
              <a:rPr lang="en-US" altLang="ko-KR" spc="-50" dirty="0"/>
              <a:t/>
            </a:r>
            <a:br>
              <a:rPr lang="en-US" altLang="ko-KR" spc="-50" dirty="0"/>
            </a:br>
            <a:r>
              <a:rPr lang="ko-KR" altLang="en-US" spc="-50" dirty="0" smtClean="0"/>
              <a:t>운영에 관한 사항</a:t>
            </a:r>
            <a:endParaRPr lang="ko-KR" altLang="en-US" spc="-50" dirty="0"/>
          </a:p>
        </p:txBody>
      </p:sp>
      <p:sp>
        <p:nvSpPr>
          <p:cNvPr id="52" name="TextBox 84"/>
          <p:cNvSpPr txBox="1">
            <a:spLocks noChangeArrowheads="1"/>
          </p:cNvSpPr>
          <p:nvPr/>
        </p:nvSpPr>
        <p:spPr bwMode="auto">
          <a:xfrm>
            <a:off x="697759" y="5673265"/>
            <a:ext cx="1891543" cy="74892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buNone/>
            </a:pPr>
            <a:r>
              <a:rPr lang="ko-KR" altLang="en-US" spc="-50" dirty="0" smtClean="0"/>
              <a:t>필요경비를 받는 경우</a:t>
            </a:r>
            <a:endParaRPr lang="en-US" altLang="ko-KR" spc="-50" dirty="0" smtClean="0"/>
          </a:p>
          <a:p>
            <a:pPr marL="0" indent="0" algn="ctr">
              <a:buNone/>
            </a:pPr>
            <a:r>
              <a:rPr lang="ko-KR" altLang="en-US" spc="-50" dirty="0" err="1" smtClean="0"/>
              <a:t>수납액</a:t>
            </a:r>
            <a:r>
              <a:rPr lang="ko-KR" altLang="en-US" spc="-50" dirty="0" smtClean="0"/>
              <a:t> 결정에 관한 사항</a:t>
            </a:r>
            <a:endParaRPr lang="en-US" altLang="ko-KR" spc="-50" dirty="0" smtClean="0"/>
          </a:p>
          <a:p>
            <a:pPr marL="0" indent="0" algn="ctr">
              <a:buNone/>
            </a:pPr>
            <a:r>
              <a:rPr lang="en-US" altLang="ko-KR" sz="1100" spc="-50" dirty="0" smtClean="0"/>
              <a:t>(</a:t>
            </a:r>
            <a:r>
              <a:rPr lang="ko-KR" altLang="en-US" sz="1100" spc="-50" dirty="0" err="1" smtClean="0"/>
              <a:t>영유아보육법</a:t>
            </a:r>
            <a:r>
              <a:rPr lang="ko-KR" altLang="en-US" sz="1100" spc="-50" dirty="0" smtClean="0"/>
              <a:t> 제</a:t>
            </a:r>
            <a:r>
              <a:rPr lang="en-US" altLang="ko-KR" sz="1100" spc="-50" dirty="0" smtClean="0"/>
              <a:t>38</a:t>
            </a:r>
            <a:r>
              <a:rPr lang="ko-KR" altLang="en-US" sz="1100" spc="-50" dirty="0" smtClean="0"/>
              <a:t>조 범위 내</a:t>
            </a:r>
            <a:r>
              <a:rPr lang="en-US" altLang="ko-KR" sz="1100" spc="-50" dirty="0" smtClean="0"/>
              <a:t>)</a:t>
            </a:r>
            <a:endParaRPr lang="ko-KR" altLang="en-US" sz="1100" spc="-50" dirty="0"/>
          </a:p>
        </p:txBody>
      </p:sp>
      <p:sp>
        <p:nvSpPr>
          <p:cNvPr id="53" name="TextBox 84"/>
          <p:cNvSpPr txBox="1">
            <a:spLocks noChangeArrowheads="1"/>
          </p:cNvSpPr>
          <p:nvPr/>
        </p:nvSpPr>
        <p:spPr bwMode="auto">
          <a:xfrm>
            <a:off x="3673650" y="5770727"/>
            <a:ext cx="1795364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pc="-50" dirty="0" err="1" smtClean="0"/>
              <a:t>어린이집과</a:t>
            </a:r>
            <a:r>
              <a:rPr lang="ko-KR" altLang="en-US" spc="-50" dirty="0" smtClean="0"/>
              <a:t> 지역사회의</a:t>
            </a:r>
            <a:r>
              <a:rPr lang="en-US" altLang="ko-KR" spc="-50" dirty="0" smtClean="0"/>
              <a:t/>
            </a:r>
            <a:br>
              <a:rPr lang="en-US" altLang="ko-KR" spc="-50" dirty="0" smtClean="0"/>
            </a:br>
            <a:r>
              <a:rPr lang="ko-KR" altLang="en-US" spc="-50" dirty="0" smtClean="0"/>
              <a:t>협력에 관한 사항</a:t>
            </a:r>
            <a:endParaRPr lang="ko-KR" altLang="en-US" spc="-50" dirty="0"/>
          </a:p>
        </p:txBody>
      </p:sp>
      <p:sp>
        <p:nvSpPr>
          <p:cNvPr id="72" name="Oval 11"/>
          <p:cNvSpPr>
            <a:spLocks noChangeArrowheads="1"/>
          </p:cNvSpPr>
          <p:nvPr/>
        </p:nvSpPr>
        <p:spPr bwMode="auto">
          <a:xfrm>
            <a:off x="3994251" y="4005064"/>
            <a:ext cx="1154163" cy="73866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운영위원회가</a:t>
            </a:r>
            <a: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심의할 내용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84"/>
          <p:cNvSpPr txBox="1">
            <a:spLocks noChangeArrowheads="1"/>
          </p:cNvSpPr>
          <p:nvPr/>
        </p:nvSpPr>
        <p:spPr bwMode="auto">
          <a:xfrm>
            <a:off x="6516216" y="5586060"/>
            <a:ext cx="2016224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sz="1500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buNone/>
            </a:pPr>
            <a:r>
              <a:rPr lang="ko-KR" altLang="en-US" spc="-50" dirty="0" smtClean="0"/>
              <a:t>그 밖에 </a:t>
            </a:r>
            <a:r>
              <a:rPr lang="ko-KR" altLang="en-US" spc="-50" dirty="0" err="1" smtClean="0"/>
              <a:t>부모모니터링단의</a:t>
            </a:r>
            <a:r>
              <a:rPr lang="ko-KR" altLang="en-US" spc="-50" dirty="0" smtClean="0"/>
              <a:t> 모니터링 결과 등             </a:t>
            </a:r>
            <a:r>
              <a:rPr lang="ko-KR" altLang="en-US" spc="-50" dirty="0" err="1" smtClean="0"/>
              <a:t>어린이집</a:t>
            </a:r>
            <a:r>
              <a:rPr lang="ko-KR" altLang="en-US" spc="-50" dirty="0" smtClean="0"/>
              <a:t> 운영에 대한     제안 및 건의사항</a:t>
            </a:r>
            <a:endParaRPr lang="ko-KR" altLang="en-US" spc="-50" dirty="0"/>
          </a:p>
        </p:txBody>
      </p:sp>
      <p:sp>
        <p:nvSpPr>
          <p:cNvPr id="21" name="내용 개체 틀 2"/>
          <p:cNvSpPr txBox="1">
            <a:spLocks/>
          </p:cNvSpPr>
          <p:nvPr/>
        </p:nvSpPr>
        <p:spPr>
          <a:xfrm>
            <a:off x="6444208" y="3196049"/>
            <a:ext cx="2218556" cy="236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sz="1400" dirty="0" smtClean="0"/>
              <a:t>※ </a:t>
            </a:r>
            <a:r>
              <a:rPr lang="ko-KR" altLang="en-US" sz="1400" dirty="0" smtClean="0"/>
              <a:t>아동학대 예방에 관한 사항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140599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istrator\바탕 화면\23p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/>
          <a:stretch/>
        </p:blipFill>
        <p:spPr bwMode="auto">
          <a:xfrm>
            <a:off x="0" y="3714750"/>
            <a:ext cx="2238822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istrator\바탕 화면\23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92696"/>
            <a:ext cx="856297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111367"/>
              </p:ext>
            </p:extLst>
          </p:nvPr>
        </p:nvGraphicFramePr>
        <p:xfrm>
          <a:off x="943024" y="1662709"/>
          <a:ext cx="7359475" cy="378251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540744"/>
                <a:gridCol w="5818731"/>
              </a:tblGrid>
              <a:tr h="3280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구  분</a:t>
                      </a:r>
                      <a:endParaRPr lang="ko-KR" altLang="en-US" sz="15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chemeClr val="tx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자격 요건</a:t>
                      </a:r>
                      <a:endParaRPr lang="en-US" sz="15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chemeClr val="tx2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4314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1200" dirty="0" err="1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 원장</a:t>
                      </a:r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3142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보육교사 위원</a:t>
                      </a:r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</a:tr>
              <a:tr h="43142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부모 위원</a:t>
                      </a:r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2160241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500" b="1" kern="1200" dirty="0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지역사회 위원</a:t>
                      </a:r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500" b="1" kern="1200" dirty="0">
                        <a:gradFill>
                          <a:gsLst>
                            <a:gs pos="0">
                              <a:prstClr val="black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3" name="Picture 5" descr="C:\Documents and Settings\Administrator\바탕 화면\23p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69" y="2005965"/>
            <a:ext cx="2440588" cy="314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운영위원회 </a:t>
            </a:r>
            <a:r>
              <a:rPr lang="ko-KR" altLang="en-US" dirty="0"/>
              <a:t>자격요건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952362" y="5493190"/>
            <a:ext cx="5131213" cy="240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sz="1300" dirty="0" smtClean="0"/>
              <a:t>※ </a:t>
            </a:r>
            <a:r>
              <a:rPr lang="ko-KR" altLang="en-US" sz="1300" dirty="0" err="1" smtClean="0"/>
              <a:t>어린이집</a:t>
            </a:r>
            <a:r>
              <a:rPr lang="ko-KR" altLang="en-US" sz="1300" dirty="0" smtClean="0"/>
              <a:t> 원장과 </a:t>
            </a:r>
            <a:r>
              <a:rPr lang="ko-KR" altLang="en-US" sz="1300" dirty="0"/>
              <a:t>보육교사 이외의 보육교직원은 운영위원이 될 수 </a:t>
            </a:r>
            <a:r>
              <a:rPr lang="ko-KR" altLang="en-US" sz="1300" dirty="0" smtClean="0"/>
              <a:t>없음</a:t>
            </a:r>
            <a:endParaRPr lang="ko-KR" altLang="en-US" sz="1300" dirty="0"/>
          </a:p>
        </p:txBody>
      </p:sp>
      <p:pic>
        <p:nvPicPr>
          <p:cNvPr id="2052" name="Picture 4" descr="C:\Documents and Settings\Administrator\바탕 화면\23p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12466"/>
            <a:ext cx="1123291" cy="396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616264" y="2078441"/>
            <a:ext cx="2649764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당해 </a:t>
            </a:r>
            <a:r>
              <a:rPr kumimoji="1" lang="ko-KR" altLang="en-US" sz="15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어린이집의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 err="1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어린이집</a:t>
            </a:r>
            <a:r>
              <a:rPr kumimoji="1" lang="ko-KR" altLang="en-US" sz="15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원장</a:t>
            </a:r>
            <a:endParaRPr kumimoji="1" lang="ko-KR" altLang="en-US" sz="1500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16264" y="2526059"/>
            <a:ext cx="3428824" cy="25391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당해 </a:t>
            </a:r>
            <a:r>
              <a:rPr kumimoji="1" lang="ko-KR" altLang="en-US" sz="15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어린이집에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재직하고 있는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보육교사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616264" y="2950593"/>
            <a:ext cx="3066545" cy="25391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당해 </a:t>
            </a:r>
            <a:r>
              <a:rPr kumimoji="1" lang="ko-KR" altLang="en-US" sz="15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어린이집에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자녀를 보내는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부모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16264" y="3308481"/>
            <a:ext cx="4921219" cy="184871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당해 </a:t>
            </a:r>
            <a:r>
              <a:rPr kumimoji="1" lang="ko-KR" altLang="en-US" sz="15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지역을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생활근거지로 하는 보육전문가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기타 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지역 및 </a:t>
            </a:r>
            <a:r>
              <a:rPr kumimoji="1" lang="ko-KR" altLang="en-US" sz="15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운영에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이바지하고자 하는 자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직장 </a:t>
            </a:r>
            <a:r>
              <a:rPr kumimoji="1" lang="ko-KR" altLang="en-US" sz="150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업무 담당자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</a:t>
            </a:r>
            <a:endParaRPr kumimoji="1" lang="ko-KR" altLang="en-US" sz="15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해당 </a:t>
            </a:r>
            <a:r>
              <a:rPr kumimoji="1" lang="ko-KR" altLang="en-US" sz="150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어린이집과</a:t>
            </a: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관련 있는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지역주민</a:t>
            </a:r>
            <a:r>
              <a:rPr kumimoji="1" lang="en-US" altLang="ko-KR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지역대표</a:t>
            </a:r>
            <a:r>
              <a:rPr kumimoji="1" lang="en-US" altLang="ko-KR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졸업생부모</a:t>
            </a:r>
            <a:r>
              <a:rPr kumimoji="1" lang="en-US" altLang="ko-KR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400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구의원</a:t>
            </a:r>
            <a:r>
              <a:rPr kumimoji="1" lang="en-US" altLang="ko-KR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동장</a:t>
            </a:r>
            <a:r>
              <a:rPr kumimoji="1" lang="en-US" altLang="ko-KR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통장 등</a:t>
            </a:r>
            <a:r>
              <a:rPr kumimoji="1" lang="en-US" altLang="ko-KR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endParaRPr kumimoji="1" lang="en-US" altLang="ko-KR" sz="150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ct val="70000"/>
              <a:buBlip>
                <a:blip r:embed="rId5"/>
              </a:buBlip>
            </a:pP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법인 </a:t>
            </a:r>
            <a:r>
              <a:rPr kumimoji="1" lang="ko-KR" altLang="en-US" sz="150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어린이집은</a:t>
            </a: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법인 담당자</a:t>
            </a:r>
            <a:r>
              <a:rPr kumimoji="1" lang="ko-KR" altLang="en-US" sz="15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5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</a:t>
            </a:r>
            <a:endParaRPr kumimoji="1" lang="en-US" altLang="ko-KR" sz="1500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내용 개체 틀 2"/>
          <p:cNvSpPr txBox="1">
            <a:spLocks/>
          </p:cNvSpPr>
          <p:nvPr/>
        </p:nvSpPr>
        <p:spPr>
          <a:xfrm>
            <a:off x="2622678" y="5166342"/>
            <a:ext cx="3892091" cy="2400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sz="1300" dirty="0" smtClean="0"/>
              <a:t>※ </a:t>
            </a:r>
            <a:r>
              <a:rPr lang="ko-KR" altLang="en-US" sz="1300" dirty="0" err="1" smtClean="0"/>
              <a:t>가정어린이집의</a:t>
            </a:r>
            <a:r>
              <a:rPr lang="ko-KR" altLang="en-US" sz="1300" dirty="0" smtClean="0"/>
              <a:t> 경우 지역사회인사는 제외할 수 있음</a:t>
            </a:r>
            <a:endParaRPr lang="ko-KR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4709218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41305"/>
            <a:ext cx="275275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 descr="C:\Documents and Settings\Administrator\바탕 화면\24p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2734"/>
            <a:ext cx="2195736" cy="25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Documents and Settings\Administrator\바탕 화면\24p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48" y="4734225"/>
            <a:ext cx="3404651" cy="21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07" y="1196752"/>
            <a:ext cx="8072437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운영위원 임기</a:t>
            </a:r>
            <a:r>
              <a:rPr lang="ko-KR" altLang="en-US" dirty="0" smtClean="0">
                <a:sym typeface="Wingdings"/>
              </a:rPr>
              <a:t></a:t>
            </a:r>
            <a:r>
              <a:rPr lang="ko-KR" altLang="en-US" dirty="0" smtClean="0"/>
              <a:t>자격</a:t>
            </a:r>
            <a:r>
              <a:rPr lang="ko-KR" altLang="en-US" dirty="0" smtClean="0">
                <a:sym typeface="Wingdings"/>
              </a:rPr>
              <a:t></a:t>
            </a:r>
            <a:r>
              <a:rPr lang="ko-KR" altLang="en-US" dirty="0" smtClean="0"/>
              <a:t>권한</a:t>
            </a:r>
            <a:r>
              <a:rPr lang="ko-KR" altLang="en-US" dirty="0" smtClean="0">
                <a:sym typeface="Wingdings"/>
              </a:rPr>
              <a:t></a:t>
            </a:r>
            <a:r>
              <a:rPr lang="ko-KR" altLang="en-US" dirty="0" smtClean="0"/>
              <a:t>의무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411760" y="1643226"/>
            <a:ext cx="2769989" cy="3323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/>
              <a:t>운영위원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임기 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년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연임가능</a:t>
            </a:r>
            <a:r>
              <a:rPr lang="en-US" altLang="ko-KR" sz="1600" b="0" dirty="0" smtClean="0"/>
              <a:t>)</a:t>
            </a:r>
            <a:endParaRPr lang="ko-KR" altLang="en-US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2589" y="2648577"/>
            <a:ext cx="6011261" cy="9140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dirty="0" smtClean="0"/>
              <a:t>회의소집 </a:t>
            </a:r>
            <a:r>
              <a:rPr lang="ko-KR" altLang="en-US" dirty="0"/>
              <a:t>통지를 받고도 사전 연락 없이 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 연속 회의에</a:t>
            </a:r>
            <a: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lang="en-US" altLang="ko-KR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불참</a:t>
            </a:r>
            <a:r>
              <a:rPr lang="ko-KR" altLang="en-US" dirty="0" smtClean="0"/>
              <a:t>하는 </a:t>
            </a:r>
            <a:r>
              <a:rPr lang="ko-KR" altLang="en-US" dirty="0"/>
              <a:t>경우와 </a:t>
            </a:r>
            <a:r>
              <a:rPr lang="ko-KR" altLang="en-US" dirty="0" smtClean="0"/>
              <a:t>스스로가 </a:t>
            </a:r>
            <a:r>
              <a:rPr lang="ko-KR" altLang="en-US" dirty="0"/>
              <a:t>사임하고자 사직의사를 밝히거나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사직서를 제출</a:t>
            </a:r>
            <a:r>
              <a:rPr lang="ko-KR" altLang="en-US" dirty="0"/>
              <a:t>하는 </a:t>
            </a:r>
            <a:r>
              <a:rPr lang="ko-KR" altLang="en-US" dirty="0" smtClean="0"/>
              <a:t>경우에는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자격이 상실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23434" y="4069428"/>
            <a:ext cx="5309006" cy="6647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 err="1"/>
              <a:t>어린이집</a:t>
            </a:r>
            <a:r>
              <a:rPr lang="ko-KR" altLang="en-US" dirty="0"/>
              <a:t> 운영위원회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참여 발언권</a:t>
            </a:r>
            <a:r>
              <a:rPr lang="en-US" altLang="ko-KR" dirty="0"/>
              <a:t>, </a:t>
            </a:r>
            <a:r>
              <a:rPr lang="ko-KR" altLang="en-US" dirty="0"/>
              <a:t>중요사안의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심의 </a:t>
            </a:r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•</a:t>
            </a:r>
            <a:r>
              <a:rPr lang="ko-KR" altLang="en-US" dirty="0" err="1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자문권</a:t>
            </a:r>
            <a:r>
              <a:rPr lang="en-US" altLang="ko-KR" dirty="0" smtClean="0"/>
              <a:t>,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보고 요구권</a:t>
            </a:r>
            <a:r>
              <a:rPr lang="ko-KR" altLang="en-US" dirty="0"/>
              <a:t> 등 </a:t>
            </a:r>
            <a:r>
              <a:rPr lang="ko-KR" altLang="en-US" dirty="0" err="1"/>
              <a:t>어린이집</a:t>
            </a:r>
            <a:r>
              <a:rPr lang="ko-KR" altLang="en-US" dirty="0"/>
              <a:t> 운영에 대한 권한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11760" y="5531827"/>
            <a:ext cx="3853619" cy="3323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회의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참여</a:t>
            </a:r>
            <a:r>
              <a:rPr lang="ko-KR" altLang="en-US" dirty="0"/>
              <a:t>의 의무</a:t>
            </a:r>
            <a:r>
              <a:rPr lang="en-US" altLang="ko-KR" dirty="0" smtClean="0"/>
              <a:t>,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지위남용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금지</a:t>
            </a:r>
            <a:r>
              <a:rPr lang="ko-KR" altLang="en-US" dirty="0"/>
              <a:t>의 의무</a:t>
            </a:r>
          </a:p>
        </p:txBody>
      </p:sp>
      <p:sp>
        <p:nvSpPr>
          <p:cNvPr id="57" name="Oval 11"/>
          <p:cNvSpPr>
            <a:spLocks noChangeArrowheads="1"/>
          </p:cNvSpPr>
          <p:nvPr/>
        </p:nvSpPr>
        <p:spPr bwMode="auto">
          <a:xfrm>
            <a:off x="1569845" y="1640791"/>
            <a:ext cx="480901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임기</a:t>
            </a:r>
            <a:endParaRPr lang="en-US" altLang="ko-KR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2320674" y="2936991"/>
            <a:ext cx="480901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자격</a:t>
            </a:r>
            <a:endParaRPr lang="en-US" altLang="ko-KR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Oval 11"/>
          <p:cNvSpPr>
            <a:spLocks noChangeArrowheads="1"/>
          </p:cNvSpPr>
          <p:nvPr/>
        </p:nvSpPr>
        <p:spPr bwMode="auto">
          <a:xfrm>
            <a:off x="2320674" y="4233191"/>
            <a:ext cx="480901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권한</a:t>
            </a:r>
            <a:endParaRPr lang="en-US" altLang="ko-KR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Oval 11"/>
          <p:cNvSpPr>
            <a:spLocks noChangeArrowheads="1"/>
          </p:cNvSpPr>
          <p:nvPr/>
        </p:nvSpPr>
        <p:spPr bwMode="auto">
          <a:xfrm>
            <a:off x="1569845" y="5529392"/>
            <a:ext cx="480901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의무</a:t>
            </a:r>
            <a:endParaRPr lang="en-US" altLang="ko-KR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778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068"/>
            <a:ext cx="914400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5" y="1844824"/>
            <a:ext cx="472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5" y="3789040"/>
            <a:ext cx="4724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6" y="908720"/>
            <a:ext cx="33099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58" y="908720"/>
            <a:ext cx="34686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운영위원 및 위원장 선출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 bwMode="auto">
          <a:xfrm>
            <a:off x="993355" y="1015079"/>
            <a:ext cx="2548775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 운영위원 선출</a:t>
            </a:r>
          </a:p>
        </p:txBody>
      </p:sp>
      <p:sp>
        <p:nvSpPr>
          <p:cNvPr id="13" name="직사각형 12"/>
          <p:cNvSpPr/>
          <p:nvPr/>
        </p:nvSpPr>
        <p:spPr bwMode="auto">
          <a:xfrm>
            <a:off x="5315871" y="1015079"/>
            <a:ext cx="2789226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운영위원장 </a:t>
            </a: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선출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592048" y="2420888"/>
            <a:ext cx="3367910" cy="11859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월말이나 </a:t>
            </a:r>
            <a: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3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월 중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부모 전체가 모이는</a:t>
            </a:r>
            <a:r>
              <a:rPr kumimoji="1" lang="en-US" altLang="ko-KR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kumimoji="1" lang="en-US" altLang="ko-KR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회의 시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선출</a:t>
            </a:r>
            <a:endParaRPr kumimoji="1" lang="en-US" altLang="ko-KR" sz="16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투표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 의한 선출과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지명</a:t>
            </a:r>
            <a:r>
              <a:rPr kumimoji="1" lang="en-US" altLang="ko-KR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위촉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의한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선출이 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가능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13451" y="4403274"/>
            <a:ext cx="3497752" cy="11859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상반기 운영위원회 개최 전</a:t>
            </a:r>
            <a: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추천 받은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지역사회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위원 후보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에게 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활동 의사 확인</a:t>
            </a:r>
          </a:p>
          <a:p>
            <a:pPr marL="130175" indent="-130175" fontAlgn="base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혹은 보육교사 위원의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투표로 선출 후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원장이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위촉</a:t>
            </a:r>
            <a:endParaRPr kumimoji="1" lang="en-US" altLang="ko-KR" sz="1600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660" y="1962773"/>
            <a:ext cx="1444306" cy="2923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indent="0" algn="ctr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None/>
              <a:defRPr kumimoji="1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ko-KR" altLang="en-US" sz="1900" dirty="0"/>
              <a:t>부모위원 선출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660" y="3906989"/>
            <a:ext cx="1971694" cy="2923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indent="0" algn="ctr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None/>
              <a:defRPr kumimoji="1" b="1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ko-KR" altLang="en-US" sz="1900" dirty="0"/>
              <a:t>지역사회 위원 선출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860032" y="2057132"/>
            <a:ext cx="3816424" cy="21339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매년 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최초로 소집하는 </a:t>
            </a:r>
            <a:r>
              <a:rPr kumimoji="1" lang="ko-KR" altLang="en-US" sz="160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</a:t>
            </a:r>
            <a: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개최 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시</a:t>
            </a:r>
            <a:r>
              <a:rPr kumimoji="1" lang="en-US" altLang="ko-KR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원장과 보육교사를 제외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한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부모위원</a:t>
            </a:r>
            <a:r>
              <a:rPr kumimoji="1" lang="en-US" altLang="ko-KR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지역사회 위원</a:t>
            </a:r>
            <a:r>
              <a:rPr kumimoji="1" lang="en-US" altLang="ko-KR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법인 또는 직장 담당자</a:t>
            </a:r>
            <a:r>
              <a:rPr kumimoji="1" lang="en-US" altLang="ko-KR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ko-KR" altLang="en-US" sz="1600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중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에서 </a:t>
            </a:r>
            <a:r>
              <a:rPr kumimoji="1" lang="ko-KR" altLang="en-US" sz="16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선출</a:t>
            </a:r>
            <a:endParaRPr kumimoji="1" lang="en-US" altLang="ko-KR" sz="16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6"/>
              </a:buBlip>
            </a:pP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 때</a:t>
            </a:r>
            <a:r>
              <a:rPr kumimoji="1" lang="en-US" altLang="ko-KR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부위원장도</a:t>
            </a:r>
            <a:r>
              <a:rPr kumimoji="1" lang="en-US" altLang="ko-KR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ko-KR" altLang="en-US" sz="1600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함께</a:t>
            </a:r>
            <a:r>
              <a:rPr kumimoji="1" lang="ko-KR" altLang="en-US" sz="16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선출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6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※</a:t>
            </a:r>
            <a:r>
              <a:rPr kumimoji="1" lang="ko-KR" altLang="en-US" sz="1400" dirty="0" smtClean="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부위원장</a:t>
            </a:r>
            <a:r>
              <a:rPr kumimoji="1" lang="ko-KR" altLang="en-US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: </a:t>
            </a:r>
            <a:r>
              <a:rPr kumimoji="1" lang="ko-KR" altLang="en-US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위원장 부재 시 역할을 대리하며</a:t>
            </a:r>
            <a:r>
              <a:rPr kumimoji="1" lang="en-US" altLang="ko-KR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en-US" altLang="ko-KR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 </a:t>
            </a:r>
            <a:r>
              <a:rPr kumimoji="1" lang="en-US" altLang="ko-KR" sz="7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4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부위원장은 </a:t>
            </a:r>
            <a:r>
              <a:rPr kumimoji="1" lang="ko-KR" altLang="en-US" sz="140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원장 및 보육교사도 가능</a:t>
            </a:r>
            <a:endParaRPr kumimoji="1" lang="ko-KR" altLang="en-US" sz="160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5412" y="5661248"/>
            <a:ext cx="8285060" cy="94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</a:pPr>
            <a:r>
              <a:rPr kumimoji="1" lang="en-US" altLang="ko-KR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※</a:t>
            </a:r>
            <a:r>
              <a:rPr kumimoji="1" lang="ko-KR" altLang="en-US" sz="14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운영위원회는 </a:t>
            </a:r>
            <a:r>
              <a:rPr kumimoji="1" lang="en-US" altLang="ko-KR" sz="1400" b="1" dirty="0">
                <a:solidFill>
                  <a:schemeClr val="accent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</a:t>
            </a:r>
            <a:r>
              <a:rPr kumimoji="1" lang="ko-KR" altLang="en-US" sz="1400" b="1" dirty="0">
                <a:solidFill>
                  <a:schemeClr val="accent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 이상 </a:t>
            </a:r>
            <a:r>
              <a:rPr kumimoji="1" lang="en-US" altLang="ko-KR" sz="1400" b="1" dirty="0">
                <a:solidFill>
                  <a:schemeClr val="accent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kumimoji="1" lang="ko-KR" altLang="en-US" sz="1400" b="1" dirty="0">
                <a:solidFill>
                  <a:schemeClr val="accent4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인 이내 </a:t>
            </a:r>
            <a:r>
              <a:rPr kumimoji="1" lang="ko-KR" altLang="en-US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의 범위에서</a:t>
            </a:r>
            <a:r>
              <a:rPr kumimoji="1" lang="en-US" altLang="ko-KR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4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규모 등을 고려하여 정할 수 있음</a:t>
            </a:r>
            <a:endParaRPr kumimoji="1" lang="en-US" altLang="ko-KR" sz="14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fontAlgn="base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</a:pPr>
            <a:r>
              <a:rPr kumimoji="1" lang="en-US" altLang="ko-KR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kumimoji="1" lang="ko-KR" altLang="en-US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소규모  </a:t>
            </a:r>
            <a:r>
              <a:rPr kumimoji="1" lang="ko-KR" altLang="en-US" sz="1400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가정어린이집의</a:t>
            </a:r>
            <a:r>
              <a:rPr kumimoji="1" lang="ko-KR" altLang="en-US" sz="140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경우  지역사회 인사는 제외할 수 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있음</a:t>
            </a:r>
            <a:endParaRPr kumimoji="1" lang="en-US" altLang="ko-KR" sz="1400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fontAlgn="base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</a:pP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학부모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대표가 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2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분의 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1 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이상이 되도록 구성하여야 함 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40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영유아보육법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25</a:t>
            </a:r>
            <a:r>
              <a:rPr kumimoji="1" lang="ko-KR" altLang="en-US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조</a:t>
            </a:r>
            <a:r>
              <a:rPr kumimoji="1" lang="en-US" altLang="ko-KR" sz="140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)</a:t>
            </a:r>
            <a:endParaRPr kumimoji="1" lang="en-US" altLang="ko-KR" sz="1400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89030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78302"/>
            <a:ext cx="3069481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Documents and Settings\Administrator\바탕 화면\26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94" y="980729"/>
            <a:ext cx="201100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Administrator\바탕 화면\26p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02644"/>
            <a:ext cx="2627784" cy="30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06" y="1141156"/>
            <a:ext cx="707866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운영위원회  회의 구성 </a:t>
            </a:r>
            <a:r>
              <a:rPr lang="ko-KR" altLang="en-US" dirty="0"/>
              <a:t>절차</a:t>
            </a:r>
          </a:p>
        </p:txBody>
      </p:sp>
      <p:pic>
        <p:nvPicPr>
          <p:cNvPr id="5124" name="Picture 4" descr="C:\Documents and Settings\Administrator\바탕 화면\26p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5012"/>
            <a:ext cx="1511603" cy="311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95359" y="2389200"/>
            <a:ext cx="2715487" cy="6278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1700" dirty="0" err="1" smtClean="0"/>
              <a:t>어린이집</a:t>
            </a:r>
            <a:r>
              <a:rPr lang="ko-KR" altLang="en-US" sz="1700" dirty="0" smtClean="0"/>
              <a:t> 원장이 운영위원의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안건 취합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39377" y="3476904"/>
            <a:ext cx="4334520" cy="6001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최초 실시되는 운영위원회</a:t>
            </a:r>
            <a:r>
              <a:rPr lang="ko-KR" altLang="en-US" sz="1700" dirty="0"/>
              <a:t>에서 선출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ko-KR" altLang="en-US" sz="1700" dirty="0" err="1" smtClean="0"/>
              <a:t>어린이집</a:t>
            </a:r>
            <a:r>
              <a:rPr lang="ko-KR" altLang="en-US" sz="1700" dirty="0" smtClean="0"/>
              <a:t> </a:t>
            </a:r>
            <a:r>
              <a:rPr lang="ko-KR" altLang="en-US" sz="17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보육교직원</a:t>
            </a: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</a:t>
            </a:r>
            <a:r>
              <a:rPr lang="ko-KR" altLang="en-US" sz="17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아닌 위원 중</a:t>
            </a:r>
            <a:r>
              <a:rPr lang="ko-KR" altLang="en-US" sz="1700" dirty="0"/>
              <a:t>에서 호선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95359" y="4706958"/>
            <a:ext cx="1689565" cy="28777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1700" dirty="0"/>
              <a:t>취합된 </a:t>
            </a: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안건 협의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2604" y="5610768"/>
            <a:ext cx="5160924" cy="6278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1700" dirty="0" err="1" smtClean="0"/>
              <a:t>어린이집</a:t>
            </a:r>
            <a:r>
              <a:rPr lang="ko-KR" altLang="en-US" sz="1700" dirty="0" smtClean="0"/>
              <a:t> 운영위원회 </a:t>
            </a: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회의내용 </a:t>
            </a:r>
            <a:r>
              <a:rPr lang="ko-KR" altLang="en-US" sz="1700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공지                           </a:t>
            </a:r>
            <a:r>
              <a:rPr lang="en-US" altLang="ko-KR" sz="1700" dirty="0" smtClean="0"/>
              <a:t> </a:t>
            </a:r>
            <a:r>
              <a:rPr lang="ko-KR" altLang="en-US" sz="1700" dirty="0" smtClean="0"/>
              <a:t>회의록을 </a:t>
            </a:r>
            <a:r>
              <a:rPr lang="ko-KR" altLang="en-US" sz="1700" dirty="0"/>
              <a:t>가정통신문</a:t>
            </a:r>
            <a:r>
              <a:rPr lang="en-US" altLang="ko-KR" sz="1700" dirty="0"/>
              <a:t>, </a:t>
            </a:r>
            <a:r>
              <a:rPr lang="ko-KR" altLang="en-US" sz="1700" dirty="0"/>
              <a:t>게시판</a:t>
            </a:r>
            <a:r>
              <a:rPr lang="en-US" altLang="ko-KR" sz="1700" dirty="0"/>
              <a:t>, </a:t>
            </a:r>
            <a:r>
              <a:rPr lang="ko-KR" altLang="en-US" sz="1700" dirty="0"/>
              <a:t>홈페이지 등에 </a:t>
            </a:r>
            <a:r>
              <a:rPr lang="ko-KR" altLang="en-US" sz="1700" dirty="0" smtClean="0"/>
              <a:t>게시</a:t>
            </a:r>
            <a:endParaRPr lang="ko-KR" alt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3302604" y="1315344"/>
            <a:ext cx="3239669" cy="6278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7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1700" dirty="0" err="1" smtClean="0"/>
              <a:t>어린이집</a:t>
            </a:r>
            <a:r>
              <a:rPr lang="ko-KR" altLang="en-US" sz="1700" dirty="0" smtClean="0"/>
              <a:t> 운영위원회 </a:t>
            </a:r>
            <a:r>
              <a:rPr lang="ko-KR" altLang="en-US" sz="1700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개최 공고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: </a:t>
            </a:r>
            <a:r>
              <a:rPr lang="ko-KR" altLang="en-US" sz="1700" dirty="0"/>
              <a:t>가정통신문</a:t>
            </a:r>
            <a:r>
              <a:rPr lang="en-US" altLang="ko-KR" sz="1700" dirty="0"/>
              <a:t>, </a:t>
            </a:r>
            <a:r>
              <a:rPr lang="ko-KR" altLang="en-US" sz="1700" dirty="0"/>
              <a:t>게시판</a:t>
            </a:r>
            <a:r>
              <a:rPr lang="en-US" altLang="ko-KR" sz="1700" dirty="0"/>
              <a:t>, </a:t>
            </a:r>
            <a:r>
              <a:rPr lang="ko-KR" altLang="en-US" sz="1700" dirty="0"/>
              <a:t>홈페이지 등</a:t>
            </a:r>
          </a:p>
        </p:txBody>
      </p:sp>
      <p:sp>
        <p:nvSpPr>
          <p:cNvPr id="65" name="Oval 11"/>
          <p:cNvSpPr>
            <a:spLocks noChangeArrowheads="1"/>
          </p:cNvSpPr>
          <p:nvPr/>
        </p:nvSpPr>
        <p:spPr bwMode="auto">
          <a:xfrm>
            <a:off x="1644915" y="5637885"/>
            <a:ext cx="1362552" cy="553998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운영위원회</a:t>
            </a:r>
            <a: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회의내용 공지</a:t>
            </a:r>
            <a:endParaRPr lang="ko-KR" altLang="en-US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Oval 11"/>
          <p:cNvSpPr>
            <a:spLocks noChangeArrowheads="1"/>
          </p:cNvSpPr>
          <p:nvPr/>
        </p:nvSpPr>
        <p:spPr bwMode="auto">
          <a:xfrm>
            <a:off x="2977778" y="4702529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안건협의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Oval 11"/>
          <p:cNvSpPr>
            <a:spLocks noChangeArrowheads="1"/>
          </p:cNvSpPr>
          <p:nvPr/>
        </p:nvSpPr>
        <p:spPr bwMode="auto">
          <a:xfrm>
            <a:off x="2981532" y="3628672"/>
            <a:ext cx="1146148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위원장 선출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Oval 11"/>
          <p:cNvSpPr>
            <a:spLocks noChangeArrowheads="1"/>
          </p:cNvSpPr>
          <p:nvPr/>
        </p:nvSpPr>
        <p:spPr bwMode="auto">
          <a:xfrm>
            <a:off x="2869576" y="2416316"/>
            <a:ext cx="1082026" cy="553998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운영위원회</a:t>
            </a:r>
            <a: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개최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Oval 11"/>
          <p:cNvSpPr>
            <a:spLocks noChangeArrowheads="1"/>
          </p:cNvSpPr>
          <p:nvPr/>
        </p:nvSpPr>
        <p:spPr bwMode="auto">
          <a:xfrm>
            <a:off x="1785178" y="1342460"/>
            <a:ext cx="1082026" cy="553998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운영위원회</a:t>
            </a:r>
            <a: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개최 </a:t>
            </a:r>
            <a:r>
              <a:rPr lang="ko-KR" altLang="en-US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공고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7589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dministrator\바탕 화면\28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34" y="260350"/>
            <a:ext cx="3040165" cy="45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Administrator\바탕 화면\28p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323898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999069"/>
            <a:ext cx="8193087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운영위원회 </a:t>
            </a:r>
            <a:r>
              <a:rPr lang="ko-KR" altLang="en-US" dirty="0"/>
              <a:t>진행순서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14267" y="5980397"/>
            <a:ext cx="436017" cy="220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폐  회</a:t>
            </a:r>
            <a:endParaRPr lang="ko-KR" altLang="en-US" sz="1400" dirty="0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3719589" y="2239758"/>
            <a:ext cx="827150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회의 소집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64898" y="3408289"/>
            <a:ext cx="1136530" cy="220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개회 </a:t>
            </a:r>
            <a:r>
              <a:rPr lang="en-US" altLang="ko-KR" sz="1300" b="0" dirty="0" smtClean="0"/>
              <a:t>(</a:t>
            </a:r>
            <a:r>
              <a:rPr lang="ko-KR" altLang="en-US" sz="1300" b="0" dirty="0" smtClean="0"/>
              <a:t>안건상정</a:t>
            </a:r>
            <a:r>
              <a:rPr lang="en-US" altLang="ko-KR" sz="1300" b="0" dirty="0" smtClean="0"/>
              <a:t>)</a:t>
            </a:r>
            <a:endParaRPr lang="ko-KR" altLang="en-US" sz="1300" b="0" dirty="0"/>
          </a:p>
        </p:txBody>
      </p:sp>
      <p:sp>
        <p:nvSpPr>
          <p:cNvPr id="71" name="TextBox 70"/>
          <p:cNvSpPr txBox="1"/>
          <p:nvPr/>
        </p:nvSpPr>
        <p:spPr>
          <a:xfrm>
            <a:off x="3494367" y="3971237"/>
            <a:ext cx="1277594" cy="236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보고 및 안건설명</a:t>
            </a:r>
            <a:endParaRPr lang="ko-KR" alt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3494367" y="4542264"/>
            <a:ext cx="1277594" cy="236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질의답변 및 토론</a:t>
            </a:r>
            <a:endParaRPr lang="ko-KR" alt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3544864" y="5113291"/>
            <a:ext cx="1176605" cy="236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표결 </a:t>
            </a:r>
            <a:r>
              <a:rPr lang="en-US" altLang="ko-KR" sz="1400" dirty="0" smtClean="0"/>
              <a:t>/ </a:t>
            </a:r>
            <a:r>
              <a:rPr lang="ko-KR" altLang="en-US" sz="1400" dirty="0" smtClean="0"/>
              <a:t>결과선포</a:t>
            </a:r>
            <a:endParaRPr lang="ko-KR" alt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3142508" y="2611573"/>
            <a:ext cx="1981312" cy="4565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err="1" smtClean="0"/>
              <a:t>어린이집원장</a:t>
            </a:r>
            <a:r>
              <a:rPr lang="en-US" altLang="ko-KR" sz="1400" dirty="0"/>
              <a:t> </a:t>
            </a:r>
            <a:r>
              <a:rPr lang="en-US" altLang="ko-KR" sz="1400" dirty="0" smtClean="0"/>
              <a:t>/ </a:t>
            </a:r>
            <a:r>
              <a:rPr lang="ko-KR" altLang="en-US" sz="1400" dirty="0" smtClean="0"/>
              <a:t>운영위원</a:t>
            </a:r>
            <a:endParaRPr lang="en-US" altLang="ko-KR" sz="1400" dirty="0" smtClean="0"/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smtClean="0"/>
              <a:t>회의 개최</a:t>
            </a:r>
            <a:endParaRPr lang="ko-KR" altLang="en-US" sz="1400" dirty="0"/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6931929" y="5670893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부  모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910098" y="6055532"/>
            <a:ext cx="251831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smtClean="0"/>
              <a:t>회의록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심의결과 공고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r>
              <a:rPr lang="en-US" altLang="ko-KR" sz="1400" dirty="0" smtClean="0"/>
              <a:t>: </a:t>
            </a:r>
            <a:r>
              <a:rPr lang="ko-KR" altLang="en-US" sz="1400" spc="-50" dirty="0" smtClean="0"/>
              <a:t>가정통신문 게시판</a:t>
            </a:r>
            <a:r>
              <a:rPr lang="en-US" altLang="ko-KR" sz="1400" spc="-50" dirty="0" smtClean="0"/>
              <a:t>, </a:t>
            </a:r>
            <a:r>
              <a:rPr lang="ko-KR" altLang="en-US" sz="1400" spc="-50" dirty="0" smtClean="0"/>
              <a:t>홈페이지 등</a:t>
            </a:r>
            <a:endParaRPr lang="ko-KR" altLang="en-US" sz="1400" spc="-50" dirty="0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109592" y="1092731"/>
            <a:ext cx="827150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안건 발의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Oval 11"/>
          <p:cNvSpPr>
            <a:spLocks noChangeArrowheads="1"/>
          </p:cNvSpPr>
          <p:nvPr/>
        </p:nvSpPr>
        <p:spPr bwMode="auto">
          <a:xfrm>
            <a:off x="1138446" y="2239758"/>
            <a:ext cx="769441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운영위원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27650" y="2611573"/>
            <a:ext cx="1191032" cy="4565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smtClean="0"/>
              <a:t>소집공고 통보</a:t>
            </a:r>
            <a:endParaRPr lang="en-US" altLang="ko-KR" sz="1400" dirty="0" smtClean="0"/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smtClean="0"/>
              <a:t>안건 송부</a:t>
            </a:r>
            <a:endParaRPr lang="ko-KR" alt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927650" y="1464546"/>
            <a:ext cx="1141338" cy="45653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err="1" smtClean="0"/>
              <a:t>어린이집원장</a:t>
            </a:r>
            <a:endParaRPr lang="en-US" altLang="ko-KR" sz="1400" dirty="0" smtClean="0"/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smtClean="0"/>
              <a:t>운영위</a:t>
            </a:r>
            <a:r>
              <a:rPr lang="ko-KR" altLang="en-US" sz="1400" dirty="0"/>
              <a:t>원</a:t>
            </a:r>
          </a:p>
        </p:txBody>
      </p:sp>
      <p:sp>
        <p:nvSpPr>
          <p:cNvPr id="97" name="Oval 11"/>
          <p:cNvSpPr>
            <a:spLocks noChangeArrowheads="1"/>
          </p:cNvSpPr>
          <p:nvPr/>
        </p:nvSpPr>
        <p:spPr bwMode="auto">
          <a:xfrm>
            <a:off x="3238689" y="1092731"/>
            <a:ext cx="1788951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 운영위원회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627328" y="1473395"/>
            <a:ext cx="1009892" cy="4401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err="1" smtClean="0"/>
              <a:t>어린이집원장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r>
              <a:rPr lang="en-US" altLang="ko-KR" sz="1300" b="0" dirty="0" smtClean="0"/>
              <a:t>(</a:t>
            </a:r>
            <a:r>
              <a:rPr lang="ko-KR" altLang="en-US" sz="1300" b="0" dirty="0" smtClean="0"/>
              <a:t>안건접수</a:t>
            </a:r>
            <a:r>
              <a:rPr lang="en-US" altLang="ko-KR" sz="1300" b="0" dirty="0" smtClean="0"/>
              <a:t>)</a:t>
            </a:r>
            <a:endParaRPr lang="ko-KR" altLang="en-US" sz="1300" b="0" dirty="0"/>
          </a:p>
        </p:txBody>
      </p:sp>
      <p:sp>
        <p:nvSpPr>
          <p:cNvPr id="102" name="Oval 11"/>
          <p:cNvSpPr>
            <a:spLocks noChangeArrowheads="1"/>
          </p:cNvSpPr>
          <p:nvPr/>
        </p:nvSpPr>
        <p:spPr bwMode="auto">
          <a:xfrm>
            <a:off x="6931929" y="2239758"/>
            <a:ext cx="500138" cy="246221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16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부  모</a:t>
            </a:r>
            <a:endParaRPr lang="en-US" altLang="ko-KR" sz="16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867688" y="2624397"/>
            <a:ext cx="256640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ko-KR" altLang="en-US" sz="1400" dirty="0" err="1" smtClean="0"/>
              <a:t>일정알림</a:t>
            </a: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r>
              <a:rPr lang="en-US" altLang="ko-KR" sz="1400" dirty="0" smtClean="0"/>
              <a:t>: </a:t>
            </a:r>
            <a:r>
              <a:rPr lang="ko-KR" altLang="en-US" sz="1400" spc="-50" dirty="0" smtClean="0"/>
              <a:t>가정통신문</a:t>
            </a:r>
            <a:r>
              <a:rPr lang="en-US" altLang="ko-KR" sz="1400" spc="-50" dirty="0" smtClean="0"/>
              <a:t>, </a:t>
            </a:r>
            <a:r>
              <a:rPr lang="ko-KR" altLang="en-US" sz="1400" spc="-50" dirty="0" smtClean="0"/>
              <a:t>게시판</a:t>
            </a:r>
            <a:r>
              <a:rPr lang="en-US" altLang="ko-KR" sz="1400" spc="-50" dirty="0" smtClean="0"/>
              <a:t>, </a:t>
            </a:r>
            <a:r>
              <a:rPr lang="ko-KR" altLang="en-US" sz="1400" spc="-50" dirty="0" smtClean="0"/>
              <a:t>홈페이지 등</a:t>
            </a:r>
            <a:endParaRPr lang="ko-KR" altLang="en-US" sz="1400" spc="-50" dirty="0"/>
          </a:p>
        </p:txBody>
      </p:sp>
      <p:sp>
        <p:nvSpPr>
          <p:cNvPr id="104" name="TextBox 103"/>
          <p:cNvSpPr txBox="1"/>
          <p:nvPr/>
        </p:nvSpPr>
        <p:spPr>
          <a:xfrm>
            <a:off x="6483892" y="5113291"/>
            <a:ext cx="1396216" cy="236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5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marL="0" indent="0" algn="ctr">
              <a:lnSpc>
                <a:spcPct val="110000"/>
              </a:lnSpc>
              <a:buNone/>
            </a:pPr>
            <a:r>
              <a:rPr lang="ko-KR" altLang="en-US" sz="1400" dirty="0" smtClean="0"/>
              <a:t>회의록 작성</a:t>
            </a:r>
            <a:r>
              <a:rPr lang="en-US" altLang="ko-KR" sz="1400" dirty="0" smtClean="0"/>
              <a:t>•</a:t>
            </a:r>
            <a:r>
              <a:rPr lang="ko-KR" altLang="en-US" sz="1400" dirty="0" smtClean="0"/>
              <a:t>보관</a:t>
            </a:r>
            <a:endParaRPr lang="ko-KR" altLang="en-US" sz="1400" dirty="0"/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05" y="1338952"/>
            <a:ext cx="3157537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9720" y="3428999"/>
            <a:ext cx="2280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※</a:t>
            </a:r>
            <a:r>
              <a:rPr lang="ko-KR" altLang="en-US" sz="1400" dirty="0" smtClean="0"/>
              <a:t>운영위원회의 활성화 등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지원을 위해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육아종합지원센터</a:t>
            </a:r>
            <a:r>
              <a:rPr lang="en-US" altLang="ko-KR" sz="1400" dirty="0" smtClean="0"/>
              <a:t>, 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err="1" smtClean="0"/>
              <a:t>부모모니터링단의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참관 가능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478189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44612"/>
            <a:ext cx="9144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</a:t>
            </a:r>
            <a:r>
              <a:rPr lang="ko-KR" altLang="en-US" dirty="0"/>
              <a:t> 운영위원 유의할 점</a:t>
            </a:r>
          </a:p>
        </p:txBody>
      </p:sp>
      <p:sp>
        <p:nvSpPr>
          <p:cNvPr id="12" name="Rectangle 166"/>
          <p:cNvSpPr>
            <a:spLocks noChangeArrowheads="1"/>
          </p:cNvSpPr>
          <p:nvPr/>
        </p:nvSpPr>
        <p:spPr bwMode="auto">
          <a:xfrm>
            <a:off x="863453" y="1689652"/>
            <a:ext cx="6622006" cy="40421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회의참석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시 회의 안건에 대한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자신의 의견을 정리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하여 참석합니다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상대를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존중하며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공손한 말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바른 자세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로 말합니다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운영위원은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개인의 자격으로 참석한 것이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아니므로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개인적인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감정과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이해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가지고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발언하지 않습니다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의견을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말할 때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결론을 먼저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말하고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이유와 소견은 나중에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말합니다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반대는 상대 발언 주장에 대해서만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하고 사람을 비판하지 않습니다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반대를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표시할 때는 그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이유를 정확히 전달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합니다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답변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시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회피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하거나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어물쩍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넘어가는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답변은 하지 않습니다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질문자를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무시하는 발언은 하지 않으며 질문자의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질문을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끝까지 경청한 후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답변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합니다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pic>
        <p:nvPicPr>
          <p:cNvPr id="16" name="Picture 2" descr="C:\Documents and Settings\Administrator\바탕 화면\29p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63" y="2683933"/>
            <a:ext cx="1354100" cy="40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9336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istrator\바탕 화면\간지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66"/>
          <p:cNvSpPr>
            <a:spLocks noChangeArrowheads="1"/>
          </p:cNvSpPr>
          <p:nvPr/>
        </p:nvSpPr>
        <p:spPr bwMode="auto">
          <a:xfrm>
            <a:off x="1732994" y="4042060"/>
            <a:ext cx="4964501" cy="15573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4600" b="1" spc="-150" dirty="0" err="1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운영위원회</a:t>
            </a:r>
            <a:r>
              <a:rPr kumimoji="1" lang="en-US" altLang="ko-KR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sz="4600" b="1" spc="-150" dirty="0" smtClean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참여 </a:t>
            </a:r>
            <a:r>
              <a:rPr kumimoji="1" lang="ko-KR" altLang="en-US" sz="46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사례</a:t>
            </a:r>
          </a:p>
        </p:txBody>
      </p:sp>
      <p:pic>
        <p:nvPicPr>
          <p:cNvPr id="5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8"/>
          <a:stretch/>
        </p:blipFill>
        <p:spPr bwMode="auto">
          <a:xfrm>
            <a:off x="6558551" y="6084829"/>
            <a:ext cx="1366249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Administrator\바탕 화면\간지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9" y="4136429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2" y="6084829"/>
            <a:ext cx="2486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7233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바탕 화면\간지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istrator\바탕 화면\간지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9" y="4394777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6"/>
          <p:cNvSpPr>
            <a:spLocks noChangeArrowheads="1"/>
          </p:cNvSpPr>
          <p:nvPr/>
        </p:nvSpPr>
        <p:spPr bwMode="auto">
          <a:xfrm>
            <a:off x="1704419" y="4326953"/>
            <a:ext cx="4429098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4600" b="1" spc="-150" dirty="0" err="1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46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이해하기</a:t>
            </a:r>
          </a:p>
        </p:txBody>
      </p:sp>
      <p:pic>
        <p:nvPicPr>
          <p:cNvPr id="7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98"/>
          <a:stretch/>
        </p:blipFill>
        <p:spPr bwMode="auto">
          <a:xfrm>
            <a:off x="6558552" y="6084829"/>
            <a:ext cx="1375774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2" y="6084829"/>
            <a:ext cx="2486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7256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Administrator\바탕 화면\32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59384"/>
            <a:ext cx="1691416" cy="19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Administrator\바탕 화면\32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9435"/>
            <a:ext cx="2195472" cy="15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79479"/>
              </p:ext>
            </p:extLst>
          </p:nvPr>
        </p:nvGraphicFramePr>
        <p:xfrm>
          <a:off x="251520" y="1814867"/>
          <a:ext cx="4392488" cy="348634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76064"/>
                <a:gridCol w="3816424"/>
              </a:tblGrid>
              <a:tr h="6109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3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운영위원회</a:t>
                      </a:r>
                      <a:r>
                        <a:rPr kumimoji="1" lang="ko-KR" altLang="en-US" sz="1600" b="1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 정기총회</a:t>
                      </a:r>
                      <a:endParaRPr kumimoji="1" lang="ko-KR" altLang="en-US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4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조리실 검수 및 위생점검 급식 자체 점검</a:t>
                      </a:r>
                      <a:endParaRPr kumimoji="1" lang="en-US" altLang="ko-KR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학부모 자원봉사</a:t>
                      </a:r>
                      <a:endParaRPr kumimoji="1" lang="en-US" altLang="ko-KR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조리실 점검 후 반영사항 보고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5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8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참여활동</a:t>
                      </a:r>
                      <a:r>
                        <a:rPr kumimoji="1" lang="en-US" altLang="ko-KR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Ⅰ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식자재 물류센터 견학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6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참여활동</a:t>
                      </a: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Ⅱ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8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2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운영위원회 정기총회</a:t>
                      </a:r>
                      <a:endParaRPr kumimoji="1" lang="en-US" altLang="ko-KR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07504" y="116632"/>
            <a:ext cx="8715438" cy="553998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>
            <a:lvl1pPr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buNone/>
              <a:defRPr lang="ko-KR" altLang="en-US" sz="3000" b="1" i="0" kern="1200" cap="none" spc="-150" baseline="0" dirty="0">
                <a:ln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dist="254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+mj-cs"/>
              </a:defRPr>
            </a:lvl1pPr>
          </a:lstStyle>
          <a:p>
            <a:r>
              <a:rPr lang="ko-KR" altLang="en-US" spc="-250" dirty="0" err="1" smtClean="0"/>
              <a:t>어린이집운영위원회</a:t>
            </a:r>
            <a:r>
              <a:rPr lang="ko-KR" altLang="en-US" spc="-250" dirty="0" smtClean="0"/>
              <a:t> 연간 활동 계획안 </a:t>
            </a:r>
            <a:r>
              <a:rPr lang="en-US" altLang="ko-KR" sz="2600" spc="-250" dirty="0" smtClean="0"/>
              <a:t>(</a:t>
            </a:r>
            <a:r>
              <a:rPr lang="ko-KR" altLang="en-US" sz="2600" spc="-250" dirty="0" smtClean="0"/>
              <a:t>사례</a:t>
            </a:r>
            <a:r>
              <a:rPr lang="en-US" altLang="ko-KR" sz="2600" spc="-250" dirty="0" smtClean="0"/>
              <a:t>)</a:t>
            </a:r>
            <a:endParaRPr lang="ko-KR" altLang="en-US" sz="2600" spc="-250" dirty="0"/>
          </a:p>
        </p:txBody>
      </p:sp>
      <p:graphicFrame>
        <p:nvGraphicFramePr>
          <p:cNvPr id="1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985679"/>
              </p:ext>
            </p:extLst>
          </p:nvPr>
        </p:nvGraphicFramePr>
        <p:xfrm>
          <a:off x="4716016" y="1809147"/>
          <a:ext cx="4106926" cy="349206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48072"/>
                <a:gridCol w="3458854"/>
              </a:tblGrid>
              <a:tr h="6166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9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신학기 맞이 안전점검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안전점검 후 반영사항 보고</a:t>
                      </a:r>
                      <a:endParaRPr kumimoji="1" lang="en-US" altLang="ko-KR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평가인증 자체점검</a:t>
                      </a:r>
                      <a:endParaRPr kumimoji="1" lang="en-US" altLang="ko-KR" sz="1600" b="1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운영위원회 정기총회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1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1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운영위원회 정기총회</a:t>
                      </a:r>
                      <a:endParaRPr lang="ko-KR" altLang="en-US" sz="16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altLang="ko-KR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2</a:t>
                      </a:r>
                      <a:r>
                        <a:rPr lang="ko-KR" altLang="en-US" sz="20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월</a:t>
                      </a:r>
                      <a:endParaRPr lang="ko-KR" altLang="en-US" sz="20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운영위원회 활동 평가</a:t>
                      </a:r>
                      <a:endParaRPr kumimoji="1" lang="en-US" altLang="ko-KR" sz="1600" b="1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•</a:t>
                      </a:r>
                      <a:r>
                        <a:rPr kumimoji="1" lang="ko-KR" altLang="en-US" sz="1600" b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</a:rPr>
                        <a:t>차기 운영위원회 구성</a:t>
                      </a:r>
                      <a:endParaRPr lang="ko-KR" altLang="en-US" sz="16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0219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istrator\바탕 화면\32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009552"/>
            <a:ext cx="873935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Administrator\바탕 화면\32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59384"/>
            <a:ext cx="1691416" cy="19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Administrator\바탕 화면\32p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9435"/>
            <a:ext cx="2195472" cy="15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운영위원회 정기총회 </a:t>
            </a:r>
            <a:r>
              <a:rPr lang="en-US" altLang="ko-KR" sz="2600" dirty="0" smtClean="0"/>
              <a:t>(</a:t>
            </a:r>
            <a:r>
              <a:rPr lang="ko-KR" altLang="en-US" sz="2600" dirty="0" smtClean="0"/>
              <a:t>사례</a:t>
            </a:r>
            <a:r>
              <a:rPr lang="en-US" altLang="ko-KR" sz="2600" dirty="0" smtClean="0"/>
              <a:t>)</a:t>
            </a:r>
            <a:endParaRPr lang="ko-KR" altLang="en-US" sz="2600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58557"/>
              </p:ext>
            </p:extLst>
          </p:nvPr>
        </p:nvGraphicFramePr>
        <p:xfrm>
          <a:off x="1079612" y="1418729"/>
          <a:ext cx="6984004" cy="467456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84076"/>
                <a:gridCol w="6299928"/>
              </a:tblGrid>
              <a:tr h="2665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활동명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운영위원회 정기총회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대  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운영위원 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ko-KR" altLang="en-US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학부모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4</a:t>
                      </a:r>
                      <a:r>
                        <a:rPr lang="ko-KR" altLang="en-US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인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원장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교사대표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지역인사</a:t>
                      </a:r>
                      <a:r>
                        <a:rPr lang="en-US" altLang="ko-KR" sz="1200" b="0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)</a:t>
                      </a:r>
                      <a:endParaRPr lang="en-US" altLang="ko-KR" sz="1400" b="0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일  시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20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○○년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○월○일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18:30~20:30</a:t>
                      </a:r>
                      <a:endParaRPr lang="ko-KR" altLang="en-US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5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장  소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○○○○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○○반 교실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1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취지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및 목적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운영위원회를 구성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운영함으로 인해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운영에 관한 전반적인 내용을 협의하고 의견 및 개선사항을 발견하여 논의함으로써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안정적인 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 운영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을 도모 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12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진행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과정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•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운영위원회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회칙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endParaRPr kumimoji="1" lang="en-US" altLang="ko-KR" sz="1400" b="0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•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운영위원회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승낙서 및 </a:t>
                      </a:r>
                      <a:r>
                        <a:rPr kumimoji="1" lang="ko-KR" altLang="en-US" sz="1400" b="1" kern="1200" baseline="0" dirty="0" err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위촉장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수여</a:t>
                      </a:r>
                      <a:endParaRPr kumimoji="1" lang="en-US" altLang="ko-KR" sz="1400" b="1" kern="1200" baseline="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•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운영위원회 위원장 선출 및 역할 협의</a:t>
                      </a:r>
                      <a:endParaRPr kumimoji="1" lang="en-US" altLang="ko-KR" sz="1400" b="1" kern="1200" baseline="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•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운영위원회 역할 협의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4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주요안건 및 건의사항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•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운영에 대한 제안 및 건의사항</a:t>
                      </a: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-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견학비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월별 취합에 따른 어려움을 논의하고 대책 마련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-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맞벌이 가정의 증가로 오전 간식에 대한 의견 논의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-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만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5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세의 낮잠시간과 관련한 논의 진행</a:t>
                      </a:r>
                      <a:endParaRPr lang="ko-KR" altLang="en-US" sz="14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7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평가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운영에 있어 평소 학부모님들이 궁금해 했었던 내용을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논의함으로서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안정적인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운영에 도움을 줄 수 있음</a:t>
                      </a:r>
                      <a:endParaRPr lang="ko-KR" altLang="en-US" sz="1400" b="0" kern="1200" spc="-1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998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바탕 화면\33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91440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Administrator\바탕 화면\33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87" y="1720833"/>
            <a:ext cx="3755769" cy="27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조리실 검수 및 위생점검 </a:t>
            </a:r>
            <a: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(</a:t>
            </a:r>
            <a:r>
              <a:rPr lang="ko-KR" altLang="en-US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사례</a:t>
            </a:r>
            <a:r>
              <a:rPr lang="en-US" altLang="ko-KR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</a:t>
            </a:r>
            <a:endParaRPr lang="ko-KR" altLang="en-US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49309"/>
              </p:ext>
            </p:extLst>
          </p:nvPr>
        </p:nvGraphicFramePr>
        <p:xfrm>
          <a:off x="971600" y="1720833"/>
          <a:ext cx="7704856" cy="437246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00100"/>
                <a:gridCol w="6804756"/>
              </a:tblGrid>
              <a:tr h="45552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활동명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조리실 검수 및 위생 점검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0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대  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조리사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운영위원회 학부모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명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0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일  시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20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○○년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4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월○일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9:00~10:00</a:t>
                      </a:r>
                      <a:endParaRPr lang="ko-KR" altLang="en-US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64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장  소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○○○○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조리실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1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취지 및 목적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4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식품검수를 통하여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식재료의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상태 및 급식 조리 과정의 위생 상태를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파악하고 조리실 시설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조리 도구 등의 조리실의 전반적인 사항을 점검하여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영유아들이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안전한 먹거리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를 섭취할 수 있도록 함 </a:t>
                      </a:r>
                      <a:endParaRPr kumimoji="1" lang="ko-KR" altLang="en-US" sz="1400" b="1" kern="1200" dirty="0" smtClean="0">
                        <a:gradFill>
                          <a:gsLst>
                            <a:gs pos="0">
                              <a:schemeClr val="bg2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bg2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0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진행과정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집단급식소 지도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∙점검 체크리스트를 통한 전반적인 조리실 점검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점검을 통해</a:t>
                      </a:r>
                      <a:r>
                        <a:rPr kumimoji="1" lang="en-US" altLang="ko-KR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 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수정이 필요한 부분이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개선되고 있는지 사후 점검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99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평  가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4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평소 정기적으로 어린이급식관리지원센터를 통하여 점검 및 관리를 받고 있으나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 </a:t>
                      </a:r>
                      <a:r>
                        <a:rPr lang="ko-KR" altLang="en-US" sz="1400" b="1" kern="120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운영위원회의 점검을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통하여 학부모의 입장에서 요구되는 사항들이 추가로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있었으며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어린이집에서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그 부분을 개선하여 조리실 운영에 있어 질이 향상될 수 있었음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Documents and Settings\Administrator\바탕 화면\33p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14513"/>
            <a:ext cx="16764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84831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바탕 화면\33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91440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Administrator\바탕 화면\33p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87" y="1720833"/>
            <a:ext cx="3755769" cy="27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1" y="160224"/>
            <a:ext cx="8715438" cy="492443"/>
          </a:xfrm>
        </p:spPr>
        <p:txBody>
          <a:bodyPr/>
          <a:lstStyle/>
          <a:p>
            <a:r>
              <a:rPr lang="ko-KR" altLang="en-US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학부모 자원봉사 </a:t>
            </a:r>
            <a: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사례</a:t>
            </a:r>
            <a:r>
              <a:rPr lang="en-US" altLang="ko-KR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</a:t>
            </a:r>
            <a:endParaRPr lang="ko-KR" altLang="en-US" dirty="0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06480"/>
              </p:ext>
            </p:extLst>
          </p:nvPr>
        </p:nvGraphicFramePr>
        <p:xfrm>
          <a:off x="971600" y="1720833"/>
          <a:ext cx="7704856" cy="450088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00100"/>
                <a:gridCol w="6804756"/>
              </a:tblGrid>
              <a:tr h="5560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활동명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학부모 자원봉사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대  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교사 및 운영위원회 학부모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일  시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20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○○년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4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월○일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18:30~20:00</a:t>
                      </a:r>
                      <a:endParaRPr lang="ko-KR" altLang="en-US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장  소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○○○○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실외놀이터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5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취지 및 목적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4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어린이집의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실내 및 실외 대청소를 통하여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환경에 대한 관심을 높이고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자연스럽게 안전점검이 이루어짐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endParaRPr kumimoji="1" lang="ko-KR" altLang="en-US" sz="1400" b="1" kern="1200" dirty="0" smtClean="0">
                        <a:gradFill>
                          <a:gsLst>
                            <a:gs pos="0">
                              <a:schemeClr val="bg2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bg2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진행과정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 청소가 필요한 구역 및 청소 방법 안내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•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맑은 고딕"/>
                          <a:ea typeface="맑은 고딕"/>
                          <a:cs typeface="+mn-cs"/>
                        </a:rPr>
                        <a:t>학부모 대청소 활동진행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• 학부모 대청소 평가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어린이집에서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 원장님과 저녁식사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99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평  가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4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학부모 대청소를 하며 실내 및 실외의 위험한 부분들을 자연스럽게 찾아주시어 안전한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en-US" altLang="ko-KR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운영에 있어 도움이 됨</a:t>
                      </a:r>
                      <a:endParaRPr kumimoji="1" lang="en-US" altLang="ko-KR" sz="1400" b="1" kern="1200" dirty="0" smtClean="0">
                        <a:gradFill>
                          <a:gsLst>
                            <a:gs pos="0">
                              <a:schemeClr val="accent3">
                                <a:lumMod val="75000"/>
                              </a:schemeClr>
                            </a:gs>
                            <a:gs pos="100000">
                              <a:schemeClr val="accent3">
                                <a:lumMod val="7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7" name="Picture 3" descr="C:\Documents and Settings\Administrator\바탕 화면\33p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14513"/>
            <a:ext cx="16764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3843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바탕 화면\35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28700"/>
            <a:ext cx="90297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Administrator\바탕 화면\35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80" y="1268760"/>
            <a:ext cx="31253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1" y="160224"/>
            <a:ext cx="8715438" cy="892552"/>
          </a:xfrm>
        </p:spPr>
        <p:txBody>
          <a:bodyPr/>
          <a:lstStyle/>
          <a:p>
            <a:r>
              <a:rPr lang="ko-KR" altLang="en-US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연간 결과 보고 및 평가 </a:t>
            </a:r>
            <a: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&amp; </a:t>
            </a:r>
            <a:b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</a:br>
            <a:r>
              <a:rPr lang="en-US" altLang="ko-KR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</a:t>
            </a:r>
            <a: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                                      </a:t>
            </a:r>
            <a:r>
              <a:rPr lang="ko-KR" altLang="en-US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차기 기타필요경비 협의</a:t>
            </a:r>
            <a:r>
              <a:rPr lang="en-US" altLang="ko-KR" sz="26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(</a:t>
            </a:r>
            <a:r>
              <a:rPr lang="ko-KR" altLang="en-US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사례</a:t>
            </a:r>
            <a:r>
              <a:rPr lang="en-US" altLang="ko-KR" sz="26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)</a:t>
            </a:r>
            <a:endParaRPr lang="ko-KR" altLang="en-US" dirty="0"/>
          </a:p>
        </p:txBody>
      </p:sp>
      <p:pic>
        <p:nvPicPr>
          <p:cNvPr id="13318" name="Picture 6" descr="C:\Documents and Settings\Administrator\바탕 화면\35p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3295650"/>
            <a:ext cx="235267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090503"/>
              </p:ext>
            </p:extLst>
          </p:nvPr>
        </p:nvGraphicFramePr>
        <p:xfrm>
          <a:off x="971600" y="1161831"/>
          <a:ext cx="7056784" cy="550752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864096"/>
                <a:gridCol w="6192688"/>
              </a:tblGrid>
              <a:tr h="263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활동명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운영위원회 활동 평가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대  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반별 부모 운영위원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4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명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원장 및 보육교사 대표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명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지역사회위원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명</a:t>
                      </a:r>
                      <a:endParaRPr lang="ko-KR" altLang="en-US" sz="1400" b="0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일  시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20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. 2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월 ○일 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18:30~20:30</a:t>
                      </a:r>
                      <a:endParaRPr lang="ko-KR" altLang="en-US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장  소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○○○○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○○○○반 교실</a:t>
                      </a: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8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취지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및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 목적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연간 계획 실행되었던 운영위원회 활동 평가 및 </a:t>
                      </a: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연간 운영결과 및 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평가를 토대로 </a:t>
                      </a:r>
                      <a:r>
                        <a:rPr lang="ko-KR" altLang="en-US" sz="1400" b="1" kern="1200" spc="-15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차기년도</a:t>
                      </a: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운영에 반영해 봄으로써 안정적인 </a:t>
                      </a:r>
                      <a:r>
                        <a:rPr lang="ko-KR" altLang="en-US" sz="1400" b="1" kern="1200" spc="-15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</a:t>
                      </a: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운영을 도모 </a:t>
                      </a:r>
                      <a:endParaRPr lang="en-US" altLang="ko-KR" sz="1400" b="1" kern="1200" spc="-15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특성화 및 특별활동 교재 등을 직접 선정하고 협의함으로써</a:t>
                      </a: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기타필요경비 </a:t>
                      </a:r>
                      <a:endParaRPr lang="en-US" altLang="ko-KR" sz="1400" b="1" kern="120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None/>
                      </a:pPr>
                      <a:r>
                        <a:rPr kumimoji="1" lang="en-US" altLang="ko-KR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  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수납에 대해 긍정적으로 인식</a:t>
                      </a:r>
                      <a:endParaRPr kumimoji="1" lang="ko-KR" altLang="en-US" sz="1400" b="1" kern="1200" dirty="0" smtClean="0">
                        <a:gradFill>
                          <a:gsLst>
                            <a:gs pos="0">
                              <a:schemeClr val="bg2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bg2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94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진행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과정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년 동안 실행된 운영위원회 활동을 평가</a:t>
                      </a:r>
                    </a:p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보육과정 운영에 대한 자체평가 및 학부모 평가내용</a:t>
                      </a:r>
                      <a:endParaRPr lang="ko-KR" altLang="en-US" sz="1400" b="1" kern="120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err="1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어린이집에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/>
                      </a:r>
                      <a:b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</a:b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대한 평가</a:t>
                      </a:r>
                      <a:endParaRPr lang="ko-KR" altLang="en-US" sz="1400" b="1" kern="1200" dirty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운영위원회 연 평가 및 </a:t>
                      </a:r>
                      <a:r>
                        <a:rPr kumimoji="1" lang="ko-KR" altLang="en-US" sz="14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운영에 기초한 협의내용을 통하여 </a:t>
                      </a:r>
                      <a:r>
                        <a:rPr kumimoji="1" lang="ko-KR" altLang="en-US" sz="14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차기년도에</a:t>
                      </a: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실질적으로 반영하여 질 좋은 특별활동 및 특성화 수업을 계획 및 진행해 볼 수 있었고 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전반적으로 안정적인 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운영</a:t>
                      </a:r>
                      <a:r>
                        <a:rPr kumimoji="1" lang="ko-KR" altLang="en-U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에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도움이</a:t>
                      </a:r>
                      <a:r>
                        <a:rPr kumimoji="1" lang="ko-KR" altLang="en-US" sz="14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됨</a:t>
                      </a:r>
                      <a:endParaRPr kumimoji="1" lang="ko-KR" altLang="en-US" sz="14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93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학부모</a:t>
                      </a:r>
                      <a:endParaRPr lang="en-US" altLang="ko-KR" sz="1400" b="1" kern="1200" dirty="0" smtClean="0">
                        <a:gradFill>
                          <a:gsLst>
                            <a:gs pos="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  <a:effectLst>
                          <a:outerShdw dist="12700" dir="2700000" algn="tl" rotWithShape="0">
                            <a:prstClr val="black"/>
                          </a:outerShdw>
                        </a:effectLst>
                        <a:latin typeface="나눔고딕 ExtraBold" pitchFamily="50" charset="-127"/>
                        <a:ea typeface="나눔고딕 ExtraBold" pitchFamily="50" charset="-127"/>
                        <a:cs typeface="+mn-cs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운영위원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/>
                      </a:r>
                      <a:b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</a:b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개인에 대한</a:t>
                      </a:r>
                      <a: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/>
                      </a:r>
                      <a:br>
                        <a:rPr lang="en-US" altLang="ko-KR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</a:b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5400000" scaled="0"/>
                          </a:gradFill>
                          <a:effectLst>
                            <a:outerShdw dist="12700" dir="2700000" algn="tl" rotWithShape="0">
                              <a:prstClr val="black"/>
                            </a:outerShdw>
                          </a:effectLst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평가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0">
                          <a:schemeClr val="tx2"/>
                        </a:gs>
                      </a:gsLst>
                      <a:lin ang="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각 반  학부모들의 의견을 취합하여 </a:t>
                      </a:r>
                      <a:r>
                        <a:rPr kumimoji="1" lang="ko-KR" altLang="en-US" sz="1400" b="1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어린이집에</a:t>
                      </a:r>
                      <a:r>
                        <a:rPr kumimoji="1" lang="ko-KR" altLang="en-US" sz="14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반영할 수 있어</a:t>
                      </a:r>
                      <a:r>
                        <a:rPr kumimoji="1" lang="ko-KR" altLang="en-US" sz="1400" b="1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b="1" kern="1200" baseline="0" dirty="0" err="1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어린이집과</a:t>
                      </a:r>
                      <a:r>
                        <a:rPr kumimoji="1" lang="ko-KR" altLang="en-US" sz="1400" b="1" kern="1200" baseline="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학부모간의 신뢰감 향상</a:t>
                      </a:r>
                      <a:endParaRPr kumimoji="1" lang="en-US" altLang="ko-KR" sz="1400" b="1" kern="1200" baseline="0" dirty="0" smtClean="0">
                        <a:gradFill>
                          <a:gsLst>
                            <a:gs pos="0">
                              <a:schemeClr val="bg2">
                                <a:lumMod val="75000"/>
                                <a:lumOff val="25000"/>
                              </a:schemeClr>
                            </a:gs>
                            <a:gs pos="100000">
                              <a:schemeClr val="bg2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spc="-1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itchFamily="34" charset="0"/>
                          <a:sym typeface="Wingdings 3"/>
                        </a:rPr>
                        <a:t>결산 보고 및 예산 심의를 통해 </a:t>
                      </a:r>
                      <a:r>
                        <a:rPr lang="ko-KR" altLang="en-US" sz="1400" b="1" kern="1200" spc="-15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itchFamily="34" charset="0"/>
                          <a:sym typeface="Wingdings 3"/>
                        </a:rPr>
                        <a:t>어린이집</a:t>
                      </a:r>
                      <a:r>
                        <a:rPr lang="ko-KR" altLang="en-US" sz="1400" b="1" kern="1200" spc="-15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Arial" pitchFamily="34" charset="0"/>
                          <a:sym typeface="Wingdings 3"/>
                        </a:rPr>
                        <a:t> 운영에 사용되는 비용에 대한 </a:t>
                      </a:r>
                      <a:r>
                        <a:rPr kumimoji="1" lang="ko-KR" altLang="en-US" sz="1400" b="1" kern="1200" spc="-150" baseline="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전반적인 이해를 도움</a:t>
                      </a:r>
                      <a:endParaRPr lang="en-US" altLang="ko-KR" sz="1400" b="1" kern="1200" spc="-15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Arial" pitchFamily="34" charset="0"/>
                        <a:sym typeface="Wingdings 3"/>
                      </a:endParaRPr>
                    </a:p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  <a:sym typeface="Wingdings 3"/>
                        </a:rPr>
                        <a:t>조리실 검수를 통해 영유아가 신선하고 안전한 먹거리를 섭취 </a:t>
                      </a: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  <a:sym typeface="Wingdings 3"/>
                        </a:rPr>
                        <a:t></a:t>
                      </a:r>
                      <a:r>
                        <a:rPr kumimoji="1" lang="ko-KR" altLang="en-US" sz="1400" b="1" kern="1200" spc="-150" dirty="0" err="1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</a:t>
                      </a:r>
                      <a:r>
                        <a:rPr kumimoji="1" lang="ko-KR" altLang="en-US" sz="1400" b="1" kern="1200" spc="-15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신뢰</a:t>
                      </a:r>
                      <a:r>
                        <a:rPr lang="ko-KR" altLang="en-US" sz="1400" b="1" kern="1200" spc="-15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계기</a:t>
                      </a:r>
                    </a:p>
                    <a:p>
                      <a:pPr marL="87313" marR="0" indent="-87313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SzPct val="70000"/>
                        <a:buFontTx/>
                        <a:buBlip>
                          <a:blip r:embed="rId5"/>
                        </a:buBlip>
                      </a:pP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재능</a:t>
                      </a: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기부 및 배식 지도 활동 참여로 인하여 </a:t>
                      </a:r>
                      <a:r>
                        <a:rPr lang="ko-KR" altLang="en-US" sz="1400" b="1" kern="1200" baseline="0" dirty="0" err="1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어린이집에</a:t>
                      </a: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대한 관심 증대</a:t>
                      </a:r>
                      <a:endParaRPr lang="en-US" altLang="ko-KR" sz="1400" b="1" kern="120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  <a:p>
                      <a:pPr marL="87313" marR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Pct val="70000"/>
                        <a:buFontTx/>
                        <a:buBlip>
                          <a:blip r:embed="rId5"/>
                        </a:buBlip>
                        <a:tabLst/>
                        <a:defRPr/>
                      </a:pP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특성화</a:t>
                      </a:r>
                      <a:r>
                        <a:rPr lang="en-US" altLang="ko-KR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, </a:t>
                      </a:r>
                      <a:r>
                        <a:rPr lang="ko-KR" altLang="en-US" sz="1400" b="1" kern="1200" baseline="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특별활동 등 학부모 비용이 드는 부분을 직접 선정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  <a:sym typeface="Wingdings 3"/>
                        </a:rPr>
                        <a:t>섭취 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accent3">
                                  <a:lumMod val="75000"/>
                                </a:schemeClr>
                              </a:gs>
                              <a:gs pos="100000">
                                <a:schemeClr val="accent3">
                                  <a:lumMod val="7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  <a:sym typeface="Wingdings 3"/>
                        </a:rPr>
                        <a:t></a:t>
                      </a:r>
                      <a:r>
                        <a:rPr kumimoji="1" lang="ko-KR" altLang="en-US" sz="1400" b="1" kern="1200" dirty="0" err="1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어린이집에</a:t>
                      </a:r>
                      <a:r>
                        <a:rPr kumimoji="1" lang="ko-KR" altLang="en-US" sz="1400" b="1" kern="1200" dirty="0" smtClean="0">
                          <a:gradFill>
                            <a:gsLst>
                              <a:gs pos="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  <a:gs pos="100000">
                                <a:schemeClr val="bg2">
                                  <a:lumMod val="75000"/>
                                  <a:lumOff val="2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 대한 긍정적 인식</a:t>
                      </a:r>
                      <a:r>
                        <a:rPr lang="ko-KR" altLang="en-US" sz="1400" b="1" kern="1200" dirty="0" smtClean="0">
                          <a:gradFill>
                            <a:gsLst>
                              <a:gs pos="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계기</a:t>
                      </a:r>
                      <a:endParaRPr lang="en-US" altLang="ko-KR" sz="1200" b="1" kern="1200" baseline="0" dirty="0" smtClean="0">
                        <a:gradFill>
                          <a:gsLst>
                            <a:gs pos="0">
                              <a:schemeClr val="tx1">
                                <a:lumMod val="65000"/>
                                <a:lumOff val="3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5400000" scaled="0"/>
                        </a:gra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4066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istrator\바탕 화면\엔딩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6"/>
          <a:stretch/>
        </p:blipFill>
        <p:spPr bwMode="auto">
          <a:xfrm>
            <a:off x="6558552" y="133566"/>
            <a:ext cx="1356724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6"/>
          <p:cNvSpPr>
            <a:spLocks noChangeArrowheads="1"/>
          </p:cNvSpPr>
          <p:nvPr/>
        </p:nvSpPr>
        <p:spPr bwMode="auto">
          <a:xfrm>
            <a:off x="3067117" y="1457603"/>
            <a:ext cx="3105016" cy="80021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5200" b="1" spc="-300" dirty="0" smtClean="0">
                <a:gradFill>
                  <a:gsLst>
                    <a:gs pos="0">
                      <a:srgbClr val="35A206"/>
                    </a:gs>
                    <a:gs pos="100000">
                      <a:srgbClr val="35A206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감사</a:t>
            </a:r>
            <a:r>
              <a:rPr kumimoji="1" lang="ko-KR" altLang="en-US" sz="5200" spc="-300" dirty="0" smtClean="0">
                <a:gradFill>
                  <a:gsLst>
                    <a:gs pos="0">
                      <a:srgbClr val="01509D"/>
                    </a:gs>
                    <a:gs pos="100000">
                      <a:srgbClr val="01509D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합니다</a:t>
            </a:r>
            <a:r>
              <a:rPr kumimoji="1" lang="en-US" altLang="ko-KR" sz="5200" spc="-300" dirty="0" smtClean="0">
                <a:gradFill>
                  <a:gsLst>
                    <a:gs pos="0">
                      <a:srgbClr val="01509D"/>
                    </a:gs>
                    <a:gs pos="100000">
                      <a:srgbClr val="01509D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.</a:t>
            </a:r>
            <a:endParaRPr kumimoji="1" lang="ko-KR" altLang="en-US" sz="5200" spc="-300" dirty="0">
              <a:gradFill>
                <a:gsLst>
                  <a:gs pos="0">
                    <a:srgbClr val="01509D"/>
                  </a:gs>
                  <a:gs pos="100000">
                    <a:srgbClr val="01509D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02" y="200240"/>
            <a:ext cx="24193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1864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0" y="6350"/>
            <a:ext cx="914534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어린이집의</a:t>
            </a:r>
            <a:r>
              <a:rPr lang="ko-KR" altLang="en-US" dirty="0"/>
              <a:t> 목적</a:t>
            </a:r>
            <a:r>
              <a:rPr lang="en-US" altLang="ko-KR" dirty="0">
                <a:sym typeface="Wingdings"/>
              </a:rPr>
              <a:t></a:t>
            </a:r>
            <a:r>
              <a:rPr lang="ko-KR" altLang="en-US" dirty="0"/>
              <a:t>유형</a:t>
            </a:r>
            <a:r>
              <a:rPr lang="ko-KR" altLang="en-US" dirty="0">
                <a:sym typeface="Wingdings"/>
              </a:rPr>
              <a:t></a:t>
            </a:r>
            <a:r>
              <a:rPr lang="ko-KR" altLang="en-US" dirty="0"/>
              <a:t>이용대상</a:t>
            </a:r>
          </a:p>
        </p:txBody>
      </p:sp>
      <p:sp>
        <p:nvSpPr>
          <p:cNvPr id="42" name="Rectangle 166"/>
          <p:cNvSpPr>
            <a:spLocks noChangeArrowheads="1"/>
          </p:cNvSpPr>
          <p:nvPr/>
        </p:nvSpPr>
        <p:spPr bwMode="auto">
          <a:xfrm>
            <a:off x="331620" y="4094033"/>
            <a:ext cx="4225516" cy="216059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설치주체에 </a:t>
            </a:r>
            <a:r>
              <a:rPr kumimoji="1" lang="ko-KR" altLang="en-US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따라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국공립어린이집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사회복지법인어린이집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법인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·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단체 등 </a:t>
            </a: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직장어린이집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가정어린이집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민간어린이집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부모협동어린이집으로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구분</a:t>
            </a:r>
          </a:p>
        </p:txBody>
      </p:sp>
      <p:sp>
        <p:nvSpPr>
          <p:cNvPr id="34" name="Rectangle 166"/>
          <p:cNvSpPr>
            <a:spLocks noChangeArrowheads="1"/>
          </p:cNvSpPr>
          <p:nvPr/>
        </p:nvSpPr>
        <p:spPr bwMode="auto">
          <a:xfrm>
            <a:off x="1433321" y="1233702"/>
            <a:ext cx="6277359" cy="10997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err="1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영유아보육법</a:t>
            </a: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에서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규정하고 있는 </a:t>
            </a:r>
            <a:r>
              <a:rPr kumimoji="1" lang="ko-KR" altLang="en-US" b="1" dirty="0" err="1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어린이집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인가기준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에 의해 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시군구청장으로부터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인가를 받아 설치된 기관</a:t>
            </a:r>
          </a:p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보호자의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위탁을 받아 영유아들을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건강하고 안전하게 보호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양육</a:t>
            </a:r>
          </a:p>
        </p:txBody>
      </p:sp>
      <p:sp>
        <p:nvSpPr>
          <p:cNvPr id="43" name="Rectangle 166"/>
          <p:cNvSpPr>
            <a:spLocks noChangeArrowheads="1"/>
          </p:cNvSpPr>
          <p:nvPr/>
        </p:nvSpPr>
        <p:spPr bwMode="auto">
          <a:xfrm>
            <a:off x="6228184" y="4094033"/>
            <a:ext cx="2556790" cy="144039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en-US" altLang="ko-KR" b="1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0~5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세 취학 전 아동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필요한 경우 정원 내에서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만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12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세까지 연장하여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이용가능</a:t>
            </a:r>
            <a:endParaRPr kumimoji="1" lang="ko-KR" altLang="en-US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42126" y="4571828"/>
            <a:ext cx="607538" cy="33855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 sz="16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defRPr>
            </a:lvl1pPr>
          </a:lstStyle>
          <a:p>
            <a:pPr lvl="0" latinLnBrk="0">
              <a:defRPr/>
            </a:pPr>
            <a:r>
              <a:rPr lang="ko-KR" altLang="en-US" sz="2200" b="1" kern="0" dirty="0" smtClean="0">
                <a:latin typeface="나눔고딕" pitchFamily="50" charset="-127"/>
                <a:ea typeface="나눔고딕" pitchFamily="50" charset="-127"/>
              </a:rPr>
              <a:t>대 상</a:t>
            </a:r>
            <a:endParaRPr lang="ko-KR" altLang="en-US" sz="2200" b="1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68233" y="3324949"/>
            <a:ext cx="607538" cy="33855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 sz="16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defRPr>
            </a:lvl1pPr>
          </a:lstStyle>
          <a:p>
            <a:pPr lvl="0" latinLnBrk="0">
              <a:defRPr/>
            </a:pPr>
            <a:r>
              <a:rPr lang="ko-KR" altLang="en-US" sz="2200" b="1" kern="0" dirty="0" smtClean="0">
                <a:latin typeface="나눔고딕" pitchFamily="50" charset="-127"/>
                <a:ea typeface="나눔고딕" pitchFamily="50" charset="-127"/>
              </a:rPr>
              <a:t>목 적</a:t>
            </a:r>
            <a:endParaRPr lang="ko-KR" altLang="en-US" sz="2200" b="1" kern="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4337" y="4571828"/>
            <a:ext cx="607538" cy="33855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>
            <a:defPPr>
              <a:defRPr lang="ko-KR"/>
            </a:defPPr>
            <a:lvl1pPr lvl="0" algn="ctr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 sz="2400" ker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defRPr>
            </a:lvl1pPr>
          </a:lstStyle>
          <a:p>
            <a:r>
              <a:rPr lang="ko-KR" altLang="en-US" sz="2200" b="1" dirty="0" smtClean="0">
                <a:latin typeface="나눔고딕" pitchFamily="50" charset="-127"/>
                <a:ea typeface="나눔고딕" pitchFamily="50" charset="-127"/>
              </a:rPr>
              <a:t>유 형</a:t>
            </a:r>
            <a:endParaRPr lang="ko-KR" altLang="en-US" sz="22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9523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533822"/>
            <a:ext cx="9144001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281" y="160224"/>
            <a:ext cx="8715438" cy="553998"/>
          </a:xfrm>
        </p:spPr>
        <p:txBody>
          <a:bodyPr/>
          <a:lstStyle/>
          <a:p>
            <a:r>
              <a:rPr lang="ko-KR" altLang="en-US" dirty="0" err="1"/>
              <a:t>어린이집의</a:t>
            </a:r>
            <a:r>
              <a:rPr lang="ko-KR" altLang="en-US" dirty="0"/>
              <a:t> </a:t>
            </a:r>
            <a:r>
              <a:rPr lang="ko-KR" altLang="en-US" dirty="0" err="1"/>
              <a:t>하루일과</a:t>
            </a:r>
            <a:endParaRPr lang="ko-KR" altLang="en-US" dirty="0"/>
          </a:p>
        </p:txBody>
      </p:sp>
      <p:sp>
        <p:nvSpPr>
          <p:cNvPr id="48" name="직사각형 28"/>
          <p:cNvSpPr>
            <a:spLocks noChangeArrowheads="1"/>
          </p:cNvSpPr>
          <p:nvPr/>
        </p:nvSpPr>
        <p:spPr bwMode="auto">
          <a:xfrm>
            <a:off x="618077" y="1700808"/>
            <a:ext cx="3335850" cy="33855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2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영아반</a:t>
            </a:r>
            <a:r>
              <a:rPr lang="ko-KR" altLang="en-US" sz="22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 하루 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일과 예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(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만 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2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세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)</a:t>
            </a:r>
            <a:endParaRPr lang="ko-KR" altLang="en-US" sz="2200" b="1" kern="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49" name="직사각형 28"/>
          <p:cNvSpPr>
            <a:spLocks noChangeArrowheads="1"/>
          </p:cNvSpPr>
          <p:nvPr/>
        </p:nvSpPr>
        <p:spPr bwMode="auto">
          <a:xfrm>
            <a:off x="5190077" y="1700808"/>
            <a:ext cx="3335850" cy="338554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sz="2200" b="1" kern="0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유아반</a:t>
            </a:r>
            <a:r>
              <a:rPr lang="ko-KR" altLang="en-US" sz="2200" b="1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 하루 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일과 예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(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만 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4</a:t>
            </a:r>
            <a:r>
              <a:rPr lang="ko-KR" altLang="en-US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세</a:t>
            </a:r>
            <a:r>
              <a:rPr lang="en-US" altLang="ko-KR" sz="2200" b="1" kern="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50" name="Rectangle 166"/>
          <p:cNvSpPr>
            <a:spLocks noChangeArrowheads="1"/>
          </p:cNvSpPr>
          <p:nvPr/>
        </p:nvSpPr>
        <p:spPr bwMode="auto">
          <a:xfrm>
            <a:off x="802179" y="2913915"/>
            <a:ext cx="3337773" cy="33239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등원 및 통합보육</a:t>
            </a: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손 씻기 및 기저귀 갈기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오전간식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오전 실내자유놀이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정리정돈 및 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화장실가기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실외놀이 및 손 씻기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점심식사 및 이 닦기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낮잠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화장실가기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 및 오후 간식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오후 실내자유놀이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실외놀이 및 손 씻기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귀가 및 통합보육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endParaRPr kumimoji="1" lang="ko-KR" altLang="en-US" b="1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Rectangle 166"/>
          <p:cNvSpPr>
            <a:spLocks noChangeArrowheads="1"/>
          </p:cNvSpPr>
          <p:nvPr/>
        </p:nvSpPr>
        <p:spPr bwMode="auto">
          <a:xfrm>
            <a:off x="5076056" y="2769309"/>
            <a:ext cx="3602268" cy="33239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등원 및 통합보육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오전 자유선택활동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/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오전간식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정리정돈 및 화장실 가기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대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•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소집단 활동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실외활동 및 손 씻기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점심식사 및 이 닦기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조용한 활동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정리정돈 및 낮잠 준비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낮잠 및 휴식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낮잠 깨기 및 정리정돈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오후 간식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오후 자유선택활동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  <a:p>
            <a:pPr marL="179388" indent="-179388" fontAlgn="base">
              <a:spcBef>
                <a:spcPct val="0"/>
              </a:spcBef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통합보육 및 귀가</a:t>
            </a:r>
            <a:endParaRPr kumimoji="1" lang="en-US" altLang="ko-KR" b="1" dirty="0" smtClean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6" name="Picture 3" descr="C:\Documents and Settings\Administrator\바탕 화면\-41p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/>
          <a:stretch/>
        </p:blipFill>
        <p:spPr bwMode="auto">
          <a:xfrm flipH="1">
            <a:off x="0" y="620713"/>
            <a:ext cx="1331640" cy="19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Administrator\바탕 화면\4p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05" y="1209674"/>
            <a:ext cx="709868" cy="128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65" y="975313"/>
            <a:ext cx="33099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직사각형 24"/>
          <p:cNvSpPr/>
          <p:nvPr/>
        </p:nvSpPr>
        <p:spPr bwMode="auto">
          <a:xfrm>
            <a:off x="3261544" y="1087434"/>
            <a:ext cx="2620910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 err="1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 하루 일과의 예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1298" y="6381328"/>
            <a:ext cx="4259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/>
              <a:t>※</a:t>
            </a:r>
            <a:r>
              <a:rPr kumimoji="1" lang="ko-KR" altLang="en-US" sz="1050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05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105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 상황과 </a:t>
            </a:r>
            <a:r>
              <a:rPr kumimoji="1" lang="ko-KR" altLang="en-US" sz="1050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영유아의</a:t>
            </a:r>
            <a:r>
              <a:rPr kumimoji="1" lang="ko-KR" altLang="en-US" sz="1050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요구에 따라 하루 일과 조정 가능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2698288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75629"/>
            <a:ext cx="9144000" cy="638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어린이집의</a:t>
            </a:r>
            <a:r>
              <a:rPr lang="ko-KR" altLang="en-US" dirty="0"/>
              <a:t> </a:t>
            </a:r>
            <a:r>
              <a:rPr lang="ko-KR" altLang="en-US" dirty="0" err="1"/>
              <a:t>하루일과</a:t>
            </a:r>
            <a:endParaRPr lang="ko-KR" altLang="en-US" dirty="0"/>
          </a:p>
        </p:txBody>
      </p:sp>
      <p:sp>
        <p:nvSpPr>
          <p:cNvPr id="33" name="Rectangle 166"/>
          <p:cNvSpPr>
            <a:spLocks noChangeArrowheads="1"/>
          </p:cNvSpPr>
          <p:nvPr/>
        </p:nvSpPr>
        <p:spPr bwMode="auto">
          <a:xfrm>
            <a:off x="6150187" y="2503812"/>
            <a:ext cx="2540760" cy="9971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일관성 있는 일과 진행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정서적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안정감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편안함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생활리듬</a:t>
            </a:r>
            <a:endParaRPr kumimoji="1" lang="ko-KR" altLang="en-US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6" name="Rectangle 166"/>
          <p:cNvSpPr>
            <a:spLocks noChangeArrowheads="1"/>
          </p:cNvSpPr>
          <p:nvPr/>
        </p:nvSpPr>
        <p:spPr bwMode="auto">
          <a:xfrm>
            <a:off x="6150187" y="4157062"/>
            <a:ext cx="2768387" cy="132959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화장실 가기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간식 먹기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낮잠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자기 등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일상적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양육활동 계획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교육적인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경험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이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되도록 지도</a:t>
            </a:r>
            <a:endParaRPr kumimoji="1" lang="ko-KR" altLang="en-US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7" name="Rectangle 166"/>
          <p:cNvSpPr>
            <a:spLocks noChangeArrowheads="1"/>
          </p:cNvSpPr>
          <p:nvPr/>
        </p:nvSpPr>
        <p:spPr bwMode="auto">
          <a:xfrm>
            <a:off x="3250456" y="5469990"/>
            <a:ext cx="2920671" cy="9971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짜여 진 틀 속에 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영유아를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맞추는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것이 아니라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영유아가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원하는 활동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을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우선 선택</a:t>
            </a:r>
            <a:endParaRPr kumimoji="1" lang="ko-KR" altLang="en-US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8" name="Rectangle 166"/>
          <p:cNvSpPr>
            <a:spLocks noChangeArrowheads="1"/>
          </p:cNvSpPr>
          <p:nvPr/>
        </p:nvSpPr>
        <p:spPr bwMode="auto">
          <a:xfrm>
            <a:off x="285428" y="4170912"/>
            <a:ext cx="2917465" cy="199439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실외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"/>
              </a:rPr>
              <a:t>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실내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놀이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동적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정적인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놀이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대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소그룹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활동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개별활동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교사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주도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활동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,</a:t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err="1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영유아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주도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활동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등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다양한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활동을 통해</a:t>
            </a:r>
            <a:r>
              <a:rPr kumimoji="1" lang="en-US" altLang="ko-KR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자율성과</a:t>
            </a:r>
            <a: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kumimoji="1" lang="en-US" altLang="ko-KR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창의성 발달 도모</a:t>
            </a:r>
          </a:p>
        </p:txBody>
      </p:sp>
      <p:sp>
        <p:nvSpPr>
          <p:cNvPr id="42" name="Rectangle 166"/>
          <p:cNvSpPr>
            <a:spLocks noChangeArrowheads="1"/>
          </p:cNvSpPr>
          <p:nvPr/>
        </p:nvSpPr>
        <p:spPr bwMode="auto">
          <a:xfrm>
            <a:off x="285428" y="2503812"/>
            <a:ext cx="2984791" cy="9971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다른 사람과 말이나 </a:t>
            </a: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행동으로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서로의 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감정과 생각을 나누며 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의사소통 방법 습득</a:t>
            </a:r>
          </a:p>
        </p:txBody>
      </p:sp>
      <p:sp>
        <p:nvSpPr>
          <p:cNvPr id="43" name="Rectangle 166"/>
          <p:cNvSpPr>
            <a:spLocks noChangeArrowheads="1"/>
          </p:cNvSpPr>
          <p:nvPr/>
        </p:nvSpPr>
        <p:spPr bwMode="auto">
          <a:xfrm>
            <a:off x="3544475" y="1268382"/>
            <a:ext cx="2055050" cy="9971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3"/>
              </a:buBlip>
            </a:pP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하루 일과 평가 </a:t>
            </a: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계획에 반영 </a:t>
            </a:r>
            <a:r>
              <a:rPr kumimoji="1" lang="ko-KR" altLang="en-US" b="1" dirty="0" smtClean="0">
                <a:gradFill>
                  <a:gsLst>
                    <a:gs pos="0">
                      <a:schemeClr val="accent3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  <a:sym typeface="Wingdings 3"/>
              </a:rPr>
              <a:t></a:t>
            </a:r>
            <a: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/>
            </a:r>
            <a:br>
              <a:rPr kumimoji="1" lang="en-US" altLang="ko-KR" b="1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</a:br>
            <a:r>
              <a:rPr kumimoji="1" lang="ko-KR" altLang="en-US" b="1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더 나은 보육</a:t>
            </a:r>
            <a:r>
              <a:rPr kumimoji="1" lang="ko-KR" altLang="en-US" b="1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을 제공</a:t>
            </a:r>
            <a:endParaRPr kumimoji="1" lang="ko-KR" altLang="en-US" b="1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6" name="Picture 2" descr="C:\Documents and Settings\Administrator\바탕 화면\5p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713694"/>
            <a:ext cx="1152128" cy="13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 bwMode="auto">
          <a:xfrm>
            <a:off x="3934805" y="3965575"/>
            <a:ext cx="1274387" cy="61555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하루 </a:t>
            </a: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일과의</a:t>
            </a:r>
            <a:r>
              <a:rPr lang="en-US" altLang="ko-KR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중요성</a:t>
            </a:r>
            <a:endParaRPr lang="ko-KR" altLang="en-US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4469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istrator\바탕 화면\간지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6"/>
          <p:cNvSpPr>
            <a:spLocks noChangeArrowheads="1"/>
          </p:cNvSpPr>
          <p:nvPr/>
        </p:nvSpPr>
        <p:spPr bwMode="auto">
          <a:xfrm>
            <a:off x="1704419" y="4326953"/>
            <a:ext cx="5645776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buClr>
                <a:srgbClr val="000000"/>
              </a:buClr>
              <a:buSzPct val="70000"/>
            </a:pPr>
            <a:r>
              <a:rPr kumimoji="1" lang="ko-KR" altLang="en-US" sz="4600" b="1" spc="-150" dirty="0" err="1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어린이집</a:t>
            </a:r>
            <a:r>
              <a:rPr kumimoji="1" lang="ko-KR" altLang="en-US" sz="4600" b="1" spc="-150" dirty="0">
                <a:gradFill>
                  <a:gsLst>
                    <a:gs pos="0">
                      <a:srgbClr val="4B4B4B"/>
                    </a:gs>
                    <a:gs pos="100000">
                      <a:srgbClr val="4B4B4B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 운영 이해하기</a:t>
            </a:r>
          </a:p>
        </p:txBody>
      </p:sp>
      <p:pic>
        <p:nvPicPr>
          <p:cNvPr id="6" name="Picture 5" descr="C:\Documents and Settings\Administrator\바탕 화면\표지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6"/>
          <a:stretch/>
        </p:blipFill>
        <p:spPr bwMode="auto">
          <a:xfrm>
            <a:off x="6558552" y="6084829"/>
            <a:ext cx="1356724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Administrator\바탕 화면\간지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9" y="4394777"/>
            <a:ext cx="6381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2" y="6084829"/>
            <a:ext cx="2486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6533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9144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표준보육과정</a:t>
            </a:r>
            <a:endParaRPr lang="ko-KR" altLang="en-US" dirty="0"/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1255772" y="3975499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기본생</a:t>
            </a:r>
            <a:r>
              <a:rPr lang="ko-KR" altLang="en-US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활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Oval 11"/>
          <p:cNvSpPr>
            <a:spLocks noChangeArrowheads="1"/>
          </p:cNvSpPr>
          <p:nvPr/>
        </p:nvSpPr>
        <p:spPr bwMode="auto">
          <a:xfrm flipH="1">
            <a:off x="7022611" y="3975498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자연탐구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Oval 11"/>
          <p:cNvSpPr>
            <a:spLocks noChangeArrowheads="1"/>
          </p:cNvSpPr>
          <p:nvPr/>
        </p:nvSpPr>
        <p:spPr bwMode="auto">
          <a:xfrm>
            <a:off x="2105281" y="5087581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신체운동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Oval 11"/>
          <p:cNvSpPr>
            <a:spLocks noChangeArrowheads="1"/>
          </p:cNvSpPr>
          <p:nvPr/>
        </p:nvSpPr>
        <p:spPr bwMode="auto">
          <a:xfrm flipH="1">
            <a:off x="6173103" y="5087580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예술경험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Oval 11"/>
          <p:cNvSpPr>
            <a:spLocks noChangeArrowheads="1"/>
          </p:cNvSpPr>
          <p:nvPr/>
        </p:nvSpPr>
        <p:spPr bwMode="auto">
          <a:xfrm>
            <a:off x="3399854" y="5726085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의사소통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7" name="Oval 11"/>
          <p:cNvSpPr>
            <a:spLocks noChangeArrowheads="1"/>
          </p:cNvSpPr>
          <p:nvPr/>
        </p:nvSpPr>
        <p:spPr bwMode="auto">
          <a:xfrm flipH="1">
            <a:off x="4878530" y="5726084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사회관계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4034994" y="3676252"/>
            <a:ext cx="1074012" cy="877163"/>
          </a:xfrm>
          <a:prstGeom prst="rect">
            <a:avLst/>
          </a:prstGeom>
          <a:noFill/>
          <a:effectLst/>
        </p:spPr>
        <p:txBody>
          <a:bodyPr wrap="none" lIns="0" tIns="0" rIns="0" bIns="0" anchor="ctr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0800" prst="artDeco"/>
              <a:contourClr>
                <a:schemeClr val="bg1"/>
              </a:contourClr>
            </a:sp3d>
          </a:bodyPr>
          <a:lstStyle/>
          <a:p>
            <a:pPr algn="ctr" fontAlgn="base">
              <a:buClr>
                <a:srgbClr val="003399"/>
              </a:buClr>
              <a:buSzPct val="80000"/>
            </a:pPr>
            <a:r>
              <a:rPr lang="en-US" altLang="ko-KR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0-1</a:t>
            </a:r>
            <a:r>
              <a:rPr lang="ko-KR" altLang="en-US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세</a:t>
            </a:r>
            <a:r>
              <a:rPr lang="ko-KR" altLang="en-US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  <a:cs typeface="Arial" pitchFamily="34" charset="0"/>
              </a:rPr>
              <a:t>∙</a:t>
            </a:r>
            <a:r>
              <a:rPr lang="en-US" altLang="ko-KR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  <a:cs typeface="Arial" pitchFamily="34" charset="0"/>
              </a:rPr>
              <a:t>2</a:t>
            </a:r>
            <a:r>
              <a:rPr lang="ko-KR" altLang="en-US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/>
                <a:ea typeface="맑은 고딕"/>
                <a:cs typeface="Arial" pitchFamily="34" charset="0"/>
              </a:rPr>
              <a:t>세</a:t>
            </a:r>
            <a:endParaRPr lang="en-US" altLang="ko-KR" sz="1900" b="1" dirty="0" smtClean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  <a:p>
            <a:pPr algn="ctr" fontAlgn="base">
              <a:buClr>
                <a:srgbClr val="003399"/>
              </a:buClr>
              <a:buSzPct val="80000"/>
            </a:pPr>
            <a:r>
              <a:rPr lang="ko-KR" altLang="en-US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보육과정 </a:t>
            </a:r>
            <a:endParaRPr lang="en-US" altLang="ko-KR" sz="1900" b="1" dirty="0" smtClean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  <a:p>
            <a:pPr algn="ctr" fontAlgn="base">
              <a:buClr>
                <a:srgbClr val="003399"/>
              </a:buClr>
              <a:buSzPct val="80000"/>
            </a:pPr>
            <a:r>
              <a:rPr lang="ko-KR" altLang="en-US" sz="19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영역</a:t>
            </a:r>
            <a:endParaRPr lang="ko-KR" altLang="en-US" sz="1900" b="1" dirty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1192"/>
            <a:ext cx="792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내용 개체 틀 2"/>
          <p:cNvSpPr txBox="1">
            <a:spLocks/>
          </p:cNvSpPr>
          <p:nvPr/>
        </p:nvSpPr>
        <p:spPr>
          <a:xfrm>
            <a:off x="1113521" y="1700808"/>
            <a:ext cx="7202895" cy="10997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dirty="0" err="1" smtClean="0">
                <a:solidFill>
                  <a:schemeClr val="bg1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어린이집에</a:t>
            </a:r>
            <a:r>
              <a:rPr lang="ko-KR" altLang="en-US" dirty="0" smtClean="0">
                <a:solidFill>
                  <a:schemeClr val="bg1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다니는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만</a:t>
            </a:r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0~5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세 영유아가</a:t>
            </a:r>
            <a:r>
              <a:rPr lang="ko-KR" altLang="en-US" dirty="0" smtClean="0"/>
              <a:t> 반드시 배워야 할 바람직한 가치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태도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기술 등을 국가 수준에서 정해 놓은</a:t>
            </a:r>
            <a:r>
              <a:rPr lang="en-US" altLang="ko-KR" dirty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보편적 보육목표와 내용</a:t>
            </a:r>
            <a:endParaRPr lang="en-US" altLang="ko-KR" dirty="0"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bg2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dirty="0" smtClean="0"/>
              <a:t>0-1</a:t>
            </a:r>
            <a:r>
              <a:rPr lang="ko-KR" altLang="en-US" dirty="0" smtClean="0"/>
              <a:t>세 보육과정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세 보육과정</a:t>
            </a:r>
            <a:r>
              <a:rPr lang="en-US" altLang="ko-KR" dirty="0" smtClean="0"/>
              <a:t>,3-5</a:t>
            </a:r>
            <a:r>
              <a:rPr lang="ko-KR" altLang="en-US" dirty="0" smtClean="0"/>
              <a:t>세 보육과정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누리과정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구성</a:t>
            </a:r>
            <a:endParaRPr lang="en-US" altLang="ko-KR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63" y="981075"/>
            <a:ext cx="21526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직사각형 38"/>
          <p:cNvSpPr/>
          <p:nvPr/>
        </p:nvSpPr>
        <p:spPr bwMode="auto">
          <a:xfrm>
            <a:off x="3850647" y="1087434"/>
            <a:ext cx="1442703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표준보육과정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1956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8425"/>
            <a:ext cx="9144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1192"/>
            <a:ext cx="792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어린이집</a:t>
            </a:r>
            <a:r>
              <a:rPr lang="ko-KR" altLang="en-US" dirty="0" smtClean="0"/>
              <a:t> 표준보육과정</a:t>
            </a:r>
            <a:endParaRPr lang="ko-KR" altLang="en-US" dirty="0"/>
          </a:p>
        </p:txBody>
      </p:sp>
      <p:sp>
        <p:nvSpPr>
          <p:cNvPr id="27" name="내용 개체 틀 2"/>
          <p:cNvSpPr txBox="1">
            <a:spLocks/>
          </p:cNvSpPr>
          <p:nvPr/>
        </p:nvSpPr>
        <p:spPr>
          <a:xfrm>
            <a:off x="1115616" y="1686958"/>
            <a:ext cx="7200800" cy="14321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marL="130175" indent="-130175" fontAlgn="base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70000"/>
              <a:buBlip>
                <a:blip r:embed="rId4"/>
              </a:buBlip>
              <a:defRPr kumimoji="1" b="1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spcAft>
                <a:spcPts val="400"/>
              </a:spcAft>
            </a:pPr>
            <a:r>
              <a:rPr lang="en-US" altLang="ko-KR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3~5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세</a:t>
            </a:r>
            <a:r>
              <a:rPr lang="ko-KR" altLang="en-US" dirty="0" smtClean="0"/>
              <a:t>를 위한 국가 수준 보육과정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누리</a:t>
            </a:r>
            <a:r>
              <a:rPr lang="ko-KR" altLang="en-US" dirty="0" smtClean="0"/>
              <a:t>는 </a:t>
            </a:r>
            <a:r>
              <a:rPr lang="ko-KR" altLang="en-US" dirty="0"/>
              <a:t>세상을 뜻하는 순 우리말</a:t>
            </a:r>
          </a:p>
          <a:p>
            <a:pPr>
              <a:spcAft>
                <a:spcPts val="400"/>
              </a:spcAft>
            </a:pPr>
            <a:r>
              <a:rPr lang="en-US" altLang="ko-KR" dirty="0" smtClean="0"/>
              <a:t>0~2</a:t>
            </a:r>
            <a:r>
              <a:rPr lang="ko-KR" altLang="en-US" dirty="0" smtClean="0"/>
              <a:t>세와의 연계 및 초등학교와의 </a:t>
            </a:r>
            <a:r>
              <a:rPr lang="ko-KR" altLang="en-US" dirty="0" smtClean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연계 강화</a:t>
            </a:r>
          </a:p>
          <a:p>
            <a:pPr>
              <a:spcAft>
                <a:spcPts val="400"/>
              </a:spcAft>
            </a:pPr>
            <a:r>
              <a:rPr lang="ko-KR" altLang="en-US" dirty="0" smtClean="0"/>
              <a:t>유아에게 </a:t>
            </a:r>
            <a:r>
              <a:rPr lang="ko-KR" altLang="en-US" dirty="0"/>
              <a:t>필요한 기본 능력</a:t>
            </a:r>
            <a:r>
              <a:rPr lang="en-US" altLang="ko-KR" dirty="0"/>
              <a:t>, </a:t>
            </a:r>
            <a:r>
              <a:rPr lang="ko-KR" altLang="en-US" dirty="0"/>
              <a:t>질서</a:t>
            </a:r>
            <a:r>
              <a:rPr lang="en-US" altLang="ko-KR" dirty="0"/>
              <a:t>, </a:t>
            </a:r>
            <a:r>
              <a:rPr lang="ko-KR" altLang="en-US" dirty="0"/>
              <a:t>배려</a:t>
            </a:r>
            <a:r>
              <a:rPr lang="en-US" altLang="ko-KR" dirty="0"/>
              <a:t>, </a:t>
            </a:r>
            <a:r>
              <a:rPr lang="ko-KR" altLang="en-US" dirty="0" smtClean="0"/>
              <a:t>협력 </a:t>
            </a:r>
            <a:r>
              <a:rPr lang="ko-KR" altLang="en-US" dirty="0"/>
              <a:t>등 </a:t>
            </a: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바른 인성</a:t>
            </a:r>
            <a:r>
              <a:rPr lang="ko-KR" altLang="en-US" dirty="0"/>
              <a:t>을 </a:t>
            </a:r>
            <a:r>
              <a:rPr lang="ko-KR" altLang="en-US" dirty="0" smtClean="0"/>
              <a:t>기르고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>
                <a:gradFill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고딕 ExtraBold" pitchFamily="50" charset="-127"/>
                <a:ea typeface="나눔고딕 ExtraBold" pitchFamily="50" charset="-127"/>
              </a:rPr>
              <a:t>민주시민의 기초</a:t>
            </a:r>
            <a:r>
              <a:rPr lang="ko-KR" altLang="en-US" dirty="0" smtClean="0"/>
              <a:t>를 </a:t>
            </a:r>
            <a:r>
              <a:rPr lang="ko-KR" altLang="en-US" dirty="0"/>
              <a:t>형성하는 것을 목적</a:t>
            </a:r>
            <a:endParaRPr lang="en-US" altLang="ko-KR" dirty="0"/>
          </a:p>
        </p:txBody>
      </p:sp>
      <p:sp>
        <p:nvSpPr>
          <p:cNvPr id="77" name="Oval 11"/>
          <p:cNvSpPr>
            <a:spLocks noChangeArrowheads="1"/>
          </p:cNvSpPr>
          <p:nvPr/>
        </p:nvSpPr>
        <p:spPr bwMode="auto">
          <a:xfrm flipH="1">
            <a:off x="4148513" y="5726084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사회관계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3919395" y="3859801"/>
            <a:ext cx="1343316" cy="738664"/>
          </a:xfrm>
          <a:prstGeom prst="rect">
            <a:avLst/>
          </a:prstGeom>
          <a:noFill/>
          <a:effectLst/>
        </p:spPr>
        <p:txBody>
          <a:bodyPr wrap="none" lIns="0" tIns="0" rIns="0" bIns="0" anchor="ctr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0800" prst="artDeco"/>
              <a:contourClr>
                <a:schemeClr val="bg1"/>
              </a:contourClr>
            </a:sp3d>
          </a:bodyPr>
          <a:lstStyle/>
          <a:p>
            <a:pPr algn="ctr" fontAlgn="base">
              <a:buClr>
                <a:srgbClr val="003399"/>
              </a:buClr>
              <a:buSzPct val="80000"/>
            </a:pPr>
            <a:r>
              <a:rPr lang="en-US" altLang="ko-KR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3-5</a:t>
            </a:r>
            <a:r>
              <a:rPr lang="ko-KR" altLang="en-US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세 보육과정</a:t>
            </a:r>
            <a:endParaRPr lang="en-US" altLang="ko-KR" sz="1600" b="1" dirty="0" smtClean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  <a:p>
            <a:pPr algn="ctr" fontAlgn="base">
              <a:buClr>
                <a:srgbClr val="003399"/>
              </a:buClr>
              <a:buSzPct val="80000"/>
            </a:pPr>
            <a:r>
              <a:rPr lang="en-US" altLang="ko-KR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(</a:t>
            </a:r>
            <a:r>
              <a:rPr lang="ko-KR" altLang="en-US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누리과정</a:t>
            </a:r>
            <a:r>
              <a:rPr lang="en-US" altLang="ko-KR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)</a:t>
            </a:r>
          </a:p>
          <a:p>
            <a:pPr algn="ctr" fontAlgn="base">
              <a:buClr>
                <a:srgbClr val="003399"/>
              </a:buClr>
              <a:buSzPct val="80000"/>
            </a:pPr>
            <a:r>
              <a:rPr lang="ko-KR" altLang="en-US" sz="1600" b="1" dirty="0" smtClean="0">
                <a:ln w="11430"/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5400000" scaled="0"/>
                </a:gradFill>
                <a:effectLst>
                  <a:outerShdw blurRad="76200" dist="25400" dir="5400000" algn="tl" rotWithShape="0">
                    <a:srgbClr val="000000">
                      <a:alpha val="65000"/>
                    </a:srgbClr>
                  </a:outerShdw>
                </a:effectLst>
                <a:latin typeface="나눔고딕 ExtraBold" pitchFamily="50" charset="-127"/>
                <a:ea typeface="나눔고딕 ExtraBold" pitchFamily="50" charset="-127"/>
                <a:cs typeface="Arial" pitchFamily="34" charset="0"/>
              </a:rPr>
              <a:t>영역</a:t>
            </a:r>
            <a:endParaRPr lang="ko-KR" altLang="en-US" sz="1600" b="1" dirty="0">
              <a:ln w="11430"/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5400000" scaled="0"/>
              </a:gradFill>
              <a:effectLst>
                <a:outerShdw blurRad="76200" dist="25400" dir="5400000" algn="tl" rotWithShape="0">
                  <a:srgbClr val="000000">
                    <a:alpha val="65000"/>
                  </a:srgbClr>
                </a:outerShdw>
              </a:effectLst>
              <a:latin typeface="나눔고딕 ExtraBold" pitchFamily="50" charset="-127"/>
              <a:ea typeface="나눔고딕 ExtraBold" pitchFamily="50" charset="-127"/>
              <a:cs typeface="Arial" pitchFamily="34" charset="0"/>
            </a:endParaRPr>
          </a:p>
        </p:txBody>
      </p:sp>
      <p:sp>
        <p:nvSpPr>
          <p:cNvPr id="50" name="Oval 11"/>
          <p:cNvSpPr>
            <a:spLocks noChangeArrowheads="1"/>
          </p:cNvSpPr>
          <p:nvPr/>
        </p:nvSpPr>
        <p:spPr bwMode="auto">
          <a:xfrm>
            <a:off x="6841942" y="4288146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자연탐구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Oval 11"/>
          <p:cNvSpPr>
            <a:spLocks noChangeArrowheads="1"/>
          </p:cNvSpPr>
          <p:nvPr/>
        </p:nvSpPr>
        <p:spPr bwMode="auto">
          <a:xfrm flipH="1">
            <a:off x="1436443" y="4149646"/>
            <a:ext cx="865622" cy="553998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신체운동</a:t>
            </a:r>
            <a: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</a:br>
            <a:r>
              <a:rPr lang="en-US" altLang="ko-KR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  <a:sym typeface="Wingdings"/>
              </a:rPr>
              <a:t></a:t>
            </a: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건강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Oval 11"/>
          <p:cNvSpPr>
            <a:spLocks noChangeArrowheads="1"/>
          </p:cNvSpPr>
          <p:nvPr/>
        </p:nvSpPr>
        <p:spPr bwMode="auto">
          <a:xfrm flipH="1">
            <a:off x="2587160" y="5373673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의사소통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" name="Oval 11"/>
          <p:cNvSpPr>
            <a:spLocks noChangeArrowheads="1"/>
          </p:cNvSpPr>
          <p:nvPr/>
        </p:nvSpPr>
        <p:spPr bwMode="auto">
          <a:xfrm>
            <a:off x="5691226" y="5373674"/>
            <a:ext cx="865622" cy="27699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</a:pPr>
            <a:r>
              <a:rPr lang="ko-KR" altLang="en-US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예술경험</a:t>
            </a:r>
            <a:endParaRPr lang="en-US" altLang="ko-KR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1075"/>
            <a:ext cx="266429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직사각형 38"/>
          <p:cNvSpPr/>
          <p:nvPr/>
        </p:nvSpPr>
        <p:spPr bwMode="auto">
          <a:xfrm>
            <a:off x="3802370" y="1081311"/>
            <a:ext cx="1442703" cy="307777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>
            <a:outerShdw blurRad="50800" dir="2700000" algn="tl" rotWithShape="0">
              <a:prstClr val="black"/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defRPr/>
            </a:pPr>
            <a:r>
              <a:rPr lang="ko-KR" altLang="en-US" sz="2000" b="1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>
                  <a:outerShdw blurRad="50800" dist="12700" dir="2700000" algn="tl" rotWithShape="0">
                    <a:prstClr val="black"/>
                  </a:outerShdw>
                </a:effectLst>
                <a:latin typeface="나눔고딕" pitchFamily="50" charset="-127"/>
                <a:ea typeface="나눔고딕" pitchFamily="50" charset="-127"/>
              </a:rPr>
              <a:t>표준보육과정</a:t>
            </a:r>
            <a:endParaRPr lang="ko-KR" altLang="en-US" sz="2000" b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>
                <a:outerShdw blurRad="50800" dist="12700" dir="2700000" algn="tl" rotWithShape="0">
                  <a:prstClr val="black"/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296"/>
            <a:ext cx="2219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871"/>
            <a:ext cx="22955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2439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Gpitch Design Template made by Gil, Ise">
  <a:themeElements>
    <a:clrScheme name="그린-퍼플 채도200 퍼플색감조정(최신, 2011년말)">
      <a:dk1>
        <a:sysClr val="windowText" lastClr="000000"/>
      </a:dk1>
      <a:lt1>
        <a:sysClr val="window" lastClr="FFFFFF"/>
      </a:lt1>
      <a:dk2>
        <a:srgbClr val="13A146"/>
      </a:dk2>
      <a:lt2>
        <a:srgbClr val="0A5424"/>
      </a:lt2>
      <a:accent1>
        <a:srgbClr val="139AA1"/>
      </a:accent1>
      <a:accent2>
        <a:srgbClr val="0A5054"/>
      </a:accent2>
      <a:accent3>
        <a:srgbClr val="2A7EDA"/>
      </a:accent3>
      <a:accent4>
        <a:srgbClr val="1A5494"/>
      </a:accent4>
      <a:accent5>
        <a:srgbClr val="6B6BCB"/>
      </a:accent5>
      <a:accent6>
        <a:srgbClr val="3E3EAC"/>
      </a:accent6>
      <a:hlink>
        <a:srgbClr val="BFBFBF"/>
      </a:hlink>
      <a:folHlink>
        <a:srgbClr val="787878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71054</TotalTime>
  <Words>2079</Words>
  <Application>Microsoft Office PowerPoint</Application>
  <PresentationFormat>화면 슬라이드 쇼(4:3)</PresentationFormat>
  <Paragraphs>455</Paragraphs>
  <Slides>35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7" baseType="lpstr">
      <vt:lpstr>굴림</vt:lpstr>
      <vt:lpstr>Arial</vt:lpstr>
      <vt:lpstr>Trebuchet MS</vt:lpstr>
      <vt:lpstr>맑은 고딕</vt:lpstr>
      <vt:lpstr>Wingdings</vt:lpstr>
      <vt:lpstr>Cambria Math</vt:lpstr>
      <vt:lpstr>나눔고딕</vt:lpstr>
      <vt:lpstr>나눔고딕 ExtraBold</vt:lpstr>
      <vt:lpstr>산돌고딕 M</vt:lpstr>
      <vt:lpstr>HY중고딕</vt:lpstr>
      <vt:lpstr>Wingdings 3</vt:lpstr>
      <vt:lpstr>3_Gpitch Design Template made by Gil, Ise</vt:lpstr>
      <vt:lpstr>PowerPoint 프레젠테이션</vt:lpstr>
      <vt:lpstr>PowerPoint 프레젠테이션</vt:lpstr>
      <vt:lpstr>PowerPoint 프레젠테이션</vt:lpstr>
      <vt:lpstr>어린이집의 목적유형이용대상</vt:lpstr>
      <vt:lpstr>어린이집의 하루일과</vt:lpstr>
      <vt:lpstr>어린이집의 하루일과</vt:lpstr>
      <vt:lpstr>PowerPoint 프레젠테이션</vt:lpstr>
      <vt:lpstr>어린이집 표준보육과정</vt:lpstr>
      <vt:lpstr>어린이집 표준보육과정</vt:lpstr>
      <vt:lpstr>영유아를 위한 건강관리</vt:lpstr>
      <vt:lpstr>영유아를 위한 급식관리</vt:lpstr>
      <vt:lpstr>영유아를 위한 위생관리</vt:lpstr>
      <vt:lpstr>영유아를 위한 안전관리</vt:lpstr>
      <vt:lpstr>영유아를 위한 차량 안전관리</vt:lpstr>
      <vt:lpstr>영유아를 위한 안전교육</vt:lpstr>
      <vt:lpstr>어린이집 회계관리</vt:lpstr>
      <vt:lpstr>어린이집 회계관리</vt:lpstr>
      <vt:lpstr>어린이집 부모의 참여</vt:lpstr>
      <vt:lpstr>어린이집 부모참여 활동 사례</vt:lpstr>
      <vt:lpstr>어린이집의 평가인증</vt:lpstr>
      <vt:lpstr>PowerPoint 프레젠테이션</vt:lpstr>
      <vt:lpstr>어린이집운영위원회 심의내용</vt:lpstr>
      <vt:lpstr>어린이집 운영위원회 자격요건</vt:lpstr>
      <vt:lpstr>어린이집 운영위원 임기자격권한의무</vt:lpstr>
      <vt:lpstr>어린이집 운영위원 및 위원장 선출</vt:lpstr>
      <vt:lpstr>어린이집 운영위원회  회의 구성 절차</vt:lpstr>
      <vt:lpstr>어린이집 운영위원회 진행순서</vt:lpstr>
      <vt:lpstr>어린이집 운영위원 유의할 점</vt:lpstr>
      <vt:lpstr>PowerPoint 프레젠테이션</vt:lpstr>
      <vt:lpstr>PowerPoint 프레젠테이션</vt:lpstr>
      <vt:lpstr>운영위원회 정기총회 (사례)</vt:lpstr>
      <vt:lpstr>조리실 검수 및 위생점검  (사례)</vt:lpstr>
      <vt:lpstr>학부모 자원봉사 (사례)</vt:lpstr>
      <vt:lpstr>연간 결과 보고 및 평가 &amp;                                         차기 기타필요경비 협의(사례)</vt:lpstr>
      <vt:lpstr>PowerPoint 프레젠테이션</vt:lpstr>
    </vt:vector>
  </TitlesOfParts>
  <Company>쿨디자인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프레젠테이션</dc:title>
  <dc:subject>발표물</dc:subject>
  <dc:creator>중앙육아</dc:creator>
  <cp:keywords>프레젠테이션</cp:keywords>
  <dc:description>Copyright (c) Gil, Ise. All Rights Reserved.
이 문서의 저작권은 길이세에 있습니다. 
길이세의 허가 없이 상업적으로 이용하거나, 재배포는 불법입니다.</dc:description>
  <cp:lastModifiedBy>중앙육아</cp:lastModifiedBy>
  <cp:revision>6531</cp:revision>
  <cp:lastPrinted>2015-04-17T04:57:46Z</cp:lastPrinted>
  <dcterms:created xsi:type="dcterms:W3CDTF">2007-12-26T00:22:14Z</dcterms:created>
  <dcterms:modified xsi:type="dcterms:W3CDTF">2015-07-15T07:13:57Z</dcterms:modified>
  <cp:category>프레젠테이션</cp:category>
  <cp:contentStatus>양호</cp:contentStatus>
</cp:coreProperties>
</file>