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89" r:id="rId4"/>
    <p:sldId id="259" r:id="rId5"/>
    <p:sldId id="288" r:id="rId6"/>
    <p:sldId id="278" r:id="rId7"/>
    <p:sldId id="294" r:id="rId8"/>
    <p:sldId id="280" r:id="rId9"/>
    <p:sldId id="281" r:id="rId10"/>
    <p:sldId id="282" r:id="rId11"/>
    <p:sldId id="264" r:id="rId12"/>
    <p:sldId id="283" r:id="rId13"/>
    <p:sldId id="290" r:id="rId14"/>
    <p:sldId id="270" r:id="rId15"/>
    <p:sldId id="293" r:id="rId16"/>
    <p:sldId id="271" r:id="rId17"/>
    <p:sldId id="291" r:id="rId18"/>
    <p:sldId id="277" r:id="rId19"/>
    <p:sldId id="292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LgbpMrafCICWgFcJ8xgUQ==" hashData="88qS6RavFr93om6oRJfVvGA+18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9ABE1"/>
    <a:srgbClr val="003300"/>
    <a:srgbClr val="FFDE9B"/>
    <a:srgbClr val="FFD685"/>
    <a:srgbClr val="FFFF99"/>
    <a:srgbClr val="FFCC66"/>
    <a:srgbClr val="FF0066"/>
    <a:srgbClr val="FFAFCF"/>
    <a:srgbClr val="FF8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3" autoAdjust="0"/>
    <p:restoredTop sz="94660"/>
  </p:normalViewPr>
  <p:slideViewPr>
    <p:cSldViewPr>
      <p:cViewPr>
        <p:scale>
          <a:sx n="90" d="100"/>
          <a:sy n="90" d="100"/>
        </p:scale>
        <p:origin x="-9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789AB-11B4-4CBB-991A-FC9E4542497E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7AD7212F-6657-482A-95CA-17355E059D1C}">
      <dgm:prSet phldrT="[텍스트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4000" b="0" dirty="0" smtClean="0">
              <a:solidFill>
                <a:schemeClr val="tx1"/>
              </a:solidFill>
            </a:rPr>
            <a:t>배 </a:t>
          </a:r>
          <a:r>
            <a:rPr lang="ko-KR" altLang="en-US" sz="4000" b="0" dirty="0" err="1" smtClean="0">
              <a:solidFill>
                <a:schemeClr val="tx1"/>
              </a:solidFill>
            </a:rPr>
            <a:t>려</a:t>
          </a:r>
          <a:endParaRPr lang="ko-KR" altLang="en-US" sz="4000" b="0" dirty="0">
            <a:solidFill>
              <a:schemeClr val="tx1"/>
            </a:solidFill>
          </a:endParaRPr>
        </a:p>
      </dgm:t>
    </dgm:pt>
    <dgm:pt modelId="{2204A132-2A5C-4C99-A565-9B3A6D2DECF5}" type="parTrans" cxnId="{4FC38241-9B3D-4E3E-8168-83BFECCF02F4}">
      <dgm:prSet/>
      <dgm:spPr/>
      <dgm:t>
        <a:bodyPr/>
        <a:lstStyle/>
        <a:p>
          <a:pPr latinLnBrk="1"/>
          <a:endParaRPr lang="ko-KR" altLang="en-US"/>
        </a:p>
      </dgm:t>
    </dgm:pt>
    <dgm:pt modelId="{47E91984-AF5C-4012-AC94-B58E83FC0FA2}" type="sibTrans" cxnId="{4FC38241-9B3D-4E3E-8168-83BFECCF02F4}">
      <dgm:prSet/>
      <dgm:spPr/>
      <dgm:t>
        <a:bodyPr/>
        <a:lstStyle/>
        <a:p>
          <a:pPr latinLnBrk="1"/>
          <a:endParaRPr lang="ko-KR" altLang="en-US"/>
        </a:p>
      </dgm:t>
    </dgm:pt>
    <dgm:pt modelId="{E8DA233C-E94F-4248-9328-F16D9181548B}">
      <dgm:prSet phldrT="[텍스트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800" spc="0" dirty="0" smtClean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타인의 필요와 요구에</a:t>
          </a:r>
          <a:r>
            <a:rPr lang="ko-KR" altLang="en-US" sz="1800" spc="0" dirty="0" smtClean="0">
              <a:latin typeface="+mn-ea"/>
              <a:ea typeface="+mn-ea"/>
            </a:rPr>
            <a:t> </a:t>
          </a:r>
          <a:r>
            <a:rPr lang="ko-KR" altLang="en-US" sz="1800" b="1" spc="0" dirty="0" smtClean="0">
              <a:latin typeface="+mn-ea"/>
              <a:ea typeface="+mn-ea"/>
            </a:rPr>
            <a:t>민감</a:t>
          </a:r>
          <a:r>
            <a:rPr lang="ko-KR" altLang="en-US" sz="1800" b="0" spc="0" dirty="0" smtClean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하게</a:t>
          </a:r>
          <a:r>
            <a:rPr lang="ko-KR" altLang="en-US" sz="1800" b="1" spc="0" dirty="0" smtClean="0">
              <a:latin typeface="+mn-ea"/>
              <a:ea typeface="+mn-ea"/>
            </a:rPr>
            <a:t> 반응</a:t>
          </a:r>
          <a:r>
            <a:rPr lang="ko-KR" altLang="en-US" sz="1800" spc="0" dirty="0" smtClean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하고</a:t>
          </a:r>
          <a:r>
            <a:rPr lang="en-US" altLang="ko-KR" sz="1800" spc="0" dirty="0" smtClean="0">
              <a:latin typeface="+mn-ea"/>
              <a:ea typeface="+mn-ea"/>
            </a:rPr>
            <a:t> </a:t>
          </a:r>
          <a:r>
            <a:rPr lang="ko-KR" altLang="en-US" sz="1800" b="1" spc="0" dirty="0" smtClean="0">
              <a:latin typeface="+mn-ea"/>
              <a:ea typeface="+mn-ea"/>
            </a:rPr>
            <a:t>공감</a:t>
          </a:r>
          <a:endParaRPr lang="ko-KR" altLang="en-US" sz="1800" b="1" spc="0" dirty="0">
            <a:latin typeface="+mn-ea"/>
            <a:ea typeface="+mn-ea"/>
          </a:endParaRPr>
        </a:p>
      </dgm:t>
    </dgm:pt>
    <dgm:pt modelId="{E84574EF-5EB6-4BBA-9AA5-42E99BF2AAEC}" type="parTrans" cxnId="{07EC7E1E-DFF4-4136-B822-46350925AA2D}">
      <dgm:prSet/>
      <dgm:spPr/>
      <dgm:t>
        <a:bodyPr/>
        <a:lstStyle/>
        <a:p>
          <a:pPr latinLnBrk="1"/>
          <a:endParaRPr lang="ko-KR" altLang="en-US"/>
        </a:p>
      </dgm:t>
    </dgm:pt>
    <dgm:pt modelId="{3901F170-F320-43FF-A08D-9DA1241D7D77}" type="sibTrans" cxnId="{07EC7E1E-DFF4-4136-B822-46350925AA2D}">
      <dgm:prSet/>
      <dgm:spPr/>
      <dgm:t>
        <a:bodyPr/>
        <a:lstStyle/>
        <a:p>
          <a:pPr latinLnBrk="1"/>
          <a:endParaRPr lang="ko-KR" altLang="en-US"/>
        </a:p>
      </dgm:t>
    </dgm:pt>
    <dgm:pt modelId="{A4AC81CD-3534-4655-9387-EEAA2D006247}">
      <dgm:prSet phldrT="[텍스트]" custT="1"/>
      <dgm:spPr>
        <a:solidFill>
          <a:schemeClr val="bg1"/>
        </a:solidFill>
        <a:ln>
          <a:noFill/>
        </a:ln>
      </dgm:spPr>
      <dgm:t>
        <a:bodyPr/>
        <a:lstStyle/>
        <a:p>
          <a:pPr latinLnBrk="1"/>
          <a:r>
            <a:rPr lang="ko-KR" altLang="en-US" sz="1600" dirty="0" smtClean="0">
              <a:solidFill>
                <a:schemeClr val="accent2">
                  <a:lumMod val="75000"/>
                </a:schemeClr>
              </a:solidFill>
            </a:rPr>
            <a:t>타인을</a:t>
          </a:r>
          <a:r>
            <a:rPr lang="ko-KR" altLang="en-US" sz="1600" dirty="0" smtClean="0"/>
            <a:t> </a:t>
          </a:r>
          <a:r>
            <a:rPr lang="ko-KR" altLang="en-US" sz="1600" b="1" dirty="0" smtClean="0"/>
            <a:t>도와주거나</a:t>
          </a:r>
          <a:r>
            <a:rPr lang="ko-KR" altLang="en-US" sz="1600" dirty="0" smtClean="0"/>
            <a:t> </a:t>
          </a:r>
          <a:r>
            <a:rPr lang="ko-KR" altLang="en-US" sz="1600" b="1" dirty="0" smtClean="0"/>
            <a:t>보살펴</a:t>
          </a:r>
          <a:r>
            <a:rPr lang="ko-KR" altLang="en-US" sz="1600" dirty="0" smtClean="0"/>
            <a:t> </a:t>
          </a:r>
          <a:r>
            <a:rPr lang="ko-KR" altLang="en-US" sz="1600" dirty="0" smtClean="0">
              <a:solidFill>
                <a:schemeClr val="accent2">
                  <a:lumMod val="75000"/>
                </a:schemeClr>
              </a:solidFill>
            </a:rPr>
            <a:t>주려고</a:t>
          </a:r>
          <a:r>
            <a:rPr lang="ko-KR" altLang="en-US" sz="1600" dirty="0" smtClean="0"/>
            <a:t>     </a:t>
          </a:r>
          <a:r>
            <a:rPr lang="ko-KR" altLang="en-US" sz="1800" b="1" dirty="0" smtClean="0"/>
            <a:t>마음</a:t>
          </a:r>
          <a:r>
            <a:rPr lang="ko-KR" altLang="en-US" sz="1600" b="0" dirty="0" smtClean="0">
              <a:solidFill>
                <a:schemeClr val="accent2">
                  <a:lumMod val="75000"/>
                </a:schemeClr>
              </a:solidFill>
            </a:rPr>
            <a:t>을</a:t>
          </a:r>
          <a:r>
            <a:rPr lang="ko-KR" altLang="en-US" sz="1600" b="0" dirty="0" smtClean="0"/>
            <a:t> </a:t>
          </a:r>
          <a:r>
            <a:rPr lang="ko-KR" altLang="en-US" sz="1600" b="0" dirty="0" smtClean="0">
              <a:solidFill>
                <a:schemeClr val="accent2">
                  <a:lumMod val="75000"/>
                </a:schemeClr>
              </a:solidFill>
            </a:rPr>
            <a:t>쓰고 실천</a:t>
          </a:r>
          <a:endParaRPr lang="ko-KR" altLang="en-US" sz="1600" b="0" dirty="0">
            <a:solidFill>
              <a:schemeClr val="accent2">
                <a:lumMod val="75000"/>
              </a:schemeClr>
            </a:solidFill>
          </a:endParaRPr>
        </a:p>
      </dgm:t>
    </dgm:pt>
    <dgm:pt modelId="{117BFF32-2232-46AF-96C1-A58F5D560002}" type="parTrans" cxnId="{724FF621-E4A7-4F2E-9D14-4310387679C8}">
      <dgm:prSet/>
      <dgm:spPr/>
      <dgm:t>
        <a:bodyPr/>
        <a:lstStyle/>
        <a:p>
          <a:pPr latinLnBrk="1"/>
          <a:endParaRPr lang="ko-KR" altLang="en-US"/>
        </a:p>
      </dgm:t>
    </dgm:pt>
    <dgm:pt modelId="{50BA3CBD-8FD6-453C-B88F-FD6EE87506A2}" type="sibTrans" cxnId="{724FF621-E4A7-4F2E-9D14-4310387679C8}">
      <dgm:prSet/>
      <dgm:spPr/>
      <dgm:t>
        <a:bodyPr/>
        <a:lstStyle/>
        <a:p>
          <a:pPr latinLnBrk="1"/>
          <a:endParaRPr lang="ko-KR" altLang="en-US"/>
        </a:p>
      </dgm:t>
    </dgm:pt>
    <dgm:pt modelId="{DB11E8A4-59AB-4D32-A7B2-352A35ECE968}" type="pres">
      <dgm:prSet presAssocID="{54C789AB-11B4-4CBB-991A-FC9E4542497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41A401-6855-4FD4-BDFB-0081B6E6BCBE}" type="pres">
      <dgm:prSet presAssocID="{A4AC81CD-3534-4655-9387-EEAA2D006247}" presName="Accent3" presStyleCnt="0"/>
      <dgm:spPr/>
    </dgm:pt>
    <dgm:pt modelId="{AAF5DD08-C7B0-498C-B5BB-4FD8280FFC86}" type="pres">
      <dgm:prSet presAssocID="{A4AC81CD-3534-4655-9387-EEAA2D006247}" presName="Accent" presStyleLbl="node1" presStyleIdx="0" presStyleCnt="3"/>
      <dgm:spPr>
        <a:solidFill>
          <a:srgbClr val="C00000"/>
        </a:solidFill>
      </dgm:spPr>
      <dgm:t>
        <a:bodyPr/>
        <a:lstStyle/>
        <a:p>
          <a:pPr latinLnBrk="1"/>
          <a:endParaRPr lang="ko-KR" altLang="en-US"/>
        </a:p>
      </dgm:t>
    </dgm:pt>
    <dgm:pt modelId="{562307C6-376E-4841-A2A4-23CE90101BBB}" type="pres">
      <dgm:prSet presAssocID="{A4AC81CD-3534-4655-9387-EEAA2D006247}" presName="ParentBackground3" presStyleCnt="0"/>
      <dgm:spPr/>
    </dgm:pt>
    <dgm:pt modelId="{9BB8CF40-3213-4A1D-8C05-EB158C813E5C}" type="pres">
      <dgm:prSet presAssocID="{A4AC81CD-3534-4655-9387-EEAA2D006247}" presName="ParentBackground" presStyleLbl="fgAcc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5C11C30-12F9-4EB3-9F4F-3A1F5547629C}" type="pres">
      <dgm:prSet presAssocID="{A4AC81CD-3534-4655-9387-EEAA2D00624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80A2C8-3FD7-413F-9A75-343296BDC103}" type="pres">
      <dgm:prSet presAssocID="{E8DA233C-E94F-4248-9328-F16D9181548B}" presName="Accent2" presStyleCnt="0"/>
      <dgm:spPr/>
    </dgm:pt>
    <dgm:pt modelId="{BBDF5804-B5AC-4408-A4E3-44F72A5296D1}" type="pres">
      <dgm:prSet presAssocID="{E8DA233C-E94F-4248-9328-F16D9181548B}" presName="Accent" presStyleLbl="node1" presStyleIdx="1" presStyleCnt="3"/>
      <dgm:spPr>
        <a:solidFill>
          <a:schemeClr val="accent2">
            <a:lumMod val="7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8E71F610-7333-4367-8C99-2BC87481C094}" type="pres">
      <dgm:prSet presAssocID="{E8DA233C-E94F-4248-9328-F16D9181548B}" presName="ParentBackground2" presStyleCnt="0"/>
      <dgm:spPr/>
    </dgm:pt>
    <dgm:pt modelId="{C984C106-7A24-4A97-80FE-3DF3BC955632}" type="pres">
      <dgm:prSet presAssocID="{E8DA233C-E94F-4248-9328-F16D9181548B}" presName="ParentBackground" presStyleLbl="fgAcc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EE72DBE-F2A6-4607-823B-82939F705800}" type="pres">
      <dgm:prSet presAssocID="{E8DA233C-E94F-4248-9328-F16D9181548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5540E8-6233-40C4-8D87-855431B1C038}" type="pres">
      <dgm:prSet presAssocID="{7AD7212F-6657-482A-95CA-17355E059D1C}" presName="Accent1" presStyleCnt="0"/>
      <dgm:spPr/>
    </dgm:pt>
    <dgm:pt modelId="{A829B404-C391-4AA2-A165-29F1A93B42A1}" type="pres">
      <dgm:prSet presAssocID="{7AD7212F-6657-482A-95CA-17355E059D1C}" presName="Accent" presStyleLbl="node1" presStyleIdx="2" presStyleCnt="3"/>
      <dgm:spPr>
        <a:solidFill>
          <a:srgbClr val="FF967D"/>
        </a:solidFill>
      </dgm:spPr>
      <dgm:t>
        <a:bodyPr/>
        <a:lstStyle/>
        <a:p>
          <a:pPr latinLnBrk="1"/>
          <a:endParaRPr lang="ko-KR" altLang="en-US"/>
        </a:p>
      </dgm:t>
    </dgm:pt>
    <dgm:pt modelId="{4E9069F1-6347-4A2B-A864-EA14FC77BEF1}" type="pres">
      <dgm:prSet presAssocID="{7AD7212F-6657-482A-95CA-17355E059D1C}" presName="ParentBackground1" presStyleCnt="0"/>
      <dgm:spPr/>
    </dgm:pt>
    <dgm:pt modelId="{B0EE2486-6FF9-43D8-8413-B0D0EC755371}" type="pres">
      <dgm:prSet presAssocID="{7AD7212F-6657-482A-95CA-17355E059D1C}" presName="ParentBackground" presStyleLbl="fgAcc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CC8F2D6-A2B1-4244-AED8-DCFCCBCB6E75}" type="pres">
      <dgm:prSet presAssocID="{7AD7212F-6657-482A-95CA-17355E059D1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3143DBD-C5C9-4138-8292-03DFF1F53191}" type="presOf" srcId="{A4AC81CD-3534-4655-9387-EEAA2D006247}" destId="{9BB8CF40-3213-4A1D-8C05-EB158C813E5C}" srcOrd="0" destOrd="0" presId="urn:microsoft.com/office/officeart/2011/layout/CircleProcess"/>
    <dgm:cxn modelId="{3E220EDE-D5D9-4A4F-B071-0901766EE1C3}" type="presOf" srcId="{7AD7212F-6657-482A-95CA-17355E059D1C}" destId="{ECC8F2D6-A2B1-4244-AED8-DCFCCBCB6E75}" srcOrd="1" destOrd="0" presId="urn:microsoft.com/office/officeart/2011/layout/CircleProcess"/>
    <dgm:cxn modelId="{5DD88BA8-36DF-4F7C-A1DC-9C44E31F684A}" type="presOf" srcId="{E8DA233C-E94F-4248-9328-F16D9181548B}" destId="{C984C106-7A24-4A97-80FE-3DF3BC955632}" srcOrd="0" destOrd="0" presId="urn:microsoft.com/office/officeart/2011/layout/CircleProcess"/>
    <dgm:cxn modelId="{89FD0417-A4E2-4D50-AE40-BCA2C37CE065}" type="presOf" srcId="{54C789AB-11B4-4CBB-991A-FC9E4542497E}" destId="{DB11E8A4-59AB-4D32-A7B2-352A35ECE968}" srcOrd="0" destOrd="0" presId="urn:microsoft.com/office/officeart/2011/layout/CircleProcess"/>
    <dgm:cxn modelId="{724FF621-E4A7-4F2E-9D14-4310387679C8}" srcId="{54C789AB-11B4-4CBB-991A-FC9E4542497E}" destId="{A4AC81CD-3534-4655-9387-EEAA2D006247}" srcOrd="2" destOrd="0" parTransId="{117BFF32-2232-46AF-96C1-A58F5D560002}" sibTransId="{50BA3CBD-8FD6-453C-B88F-FD6EE87506A2}"/>
    <dgm:cxn modelId="{07EC7E1E-DFF4-4136-B822-46350925AA2D}" srcId="{54C789AB-11B4-4CBB-991A-FC9E4542497E}" destId="{E8DA233C-E94F-4248-9328-F16D9181548B}" srcOrd="1" destOrd="0" parTransId="{E84574EF-5EB6-4BBA-9AA5-42E99BF2AAEC}" sibTransId="{3901F170-F320-43FF-A08D-9DA1241D7D77}"/>
    <dgm:cxn modelId="{53A4A0DC-B9DF-454E-85D2-DE0FE81CB267}" type="presOf" srcId="{E8DA233C-E94F-4248-9328-F16D9181548B}" destId="{CEE72DBE-F2A6-4607-823B-82939F705800}" srcOrd="1" destOrd="0" presId="urn:microsoft.com/office/officeart/2011/layout/CircleProcess"/>
    <dgm:cxn modelId="{D864A254-56F5-4081-A8E1-E4BDA527D9D2}" type="presOf" srcId="{7AD7212F-6657-482A-95CA-17355E059D1C}" destId="{B0EE2486-6FF9-43D8-8413-B0D0EC755371}" srcOrd="0" destOrd="0" presId="urn:microsoft.com/office/officeart/2011/layout/CircleProcess"/>
    <dgm:cxn modelId="{DC12942D-B6C4-4531-A442-3A5CE80F6723}" type="presOf" srcId="{A4AC81CD-3534-4655-9387-EEAA2D006247}" destId="{F5C11C30-12F9-4EB3-9F4F-3A1F5547629C}" srcOrd="1" destOrd="0" presId="urn:microsoft.com/office/officeart/2011/layout/CircleProcess"/>
    <dgm:cxn modelId="{4FC38241-9B3D-4E3E-8168-83BFECCF02F4}" srcId="{54C789AB-11B4-4CBB-991A-FC9E4542497E}" destId="{7AD7212F-6657-482A-95CA-17355E059D1C}" srcOrd="0" destOrd="0" parTransId="{2204A132-2A5C-4C99-A565-9B3A6D2DECF5}" sibTransId="{47E91984-AF5C-4012-AC94-B58E83FC0FA2}"/>
    <dgm:cxn modelId="{26E8EC99-A962-4099-A3DB-43FAE6355F4C}" type="presParOf" srcId="{DB11E8A4-59AB-4D32-A7B2-352A35ECE968}" destId="{AA41A401-6855-4FD4-BDFB-0081B6E6BCBE}" srcOrd="0" destOrd="0" presId="urn:microsoft.com/office/officeart/2011/layout/CircleProcess"/>
    <dgm:cxn modelId="{4142A425-7BEF-4F77-87DC-5FECAB90745A}" type="presParOf" srcId="{AA41A401-6855-4FD4-BDFB-0081B6E6BCBE}" destId="{AAF5DD08-C7B0-498C-B5BB-4FD8280FFC86}" srcOrd="0" destOrd="0" presId="urn:microsoft.com/office/officeart/2011/layout/CircleProcess"/>
    <dgm:cxn modelId="{CF186D9C-ED42-41E9-AC9B-EDAF4032AE0C}" type="presParOf" srcId="{DB11E8A4-59AB-4D32-A7B2-352A35ECE968}" destId="{562307C6-376E-4841-A2A4-23CE90101BBB}" srcOrd="1" destOrd="0" presId="urn:microsoft.com/office/officeart/2011/layout/CircleProcess"/>
    <dgm:cxn modelId="{C85C192C-0B06-403B-A2B3-F8C64B2B5BF8}" type="presParOf" srcId="{562307C6-376E-4841-A2A4-23CE90101BBB}" destId="{9BB8CF40-3213-4A1D-8C05-EB158C813E5C}" srcOrd="0" destOrd="0" presId="urn:microsoft.com/office/officeart/2011/layout/CircleProcess"/>
    <dgm:cxn modelId="{1281E1A5-D076-4814-82BD-F662220A359A}" type="presParOf" srcId="{DB11E8A4-59AB-4D32-A7B2-352A35ECE968}" destId="{F5C11C30-12F9-4EB3-9F4F-3A1F5547629C}" srcOrd="2" destOrd="0" presId="urn:microsoft.com/office/officeart/2011/layout/CircleProcess"/>
    <dgm:cxn modelId="{3F8EFADA-E13C-48FD-8B54-8B2CE65018EB}" type="presParOf" srcId="{DB11E8A4-59AB-4D32-A7B2-352A35ECE968}" destId="{EF80A2C8-3FD7-413F-9A75-343296BDC103}" srcOrd="3" destOrd="0" presId="urn:microsoft.com/office/officeart/2011/layout/CircleProcess"/>
    <dgm:cxn modelId="{3A18BE06-B7A5-427A-9187-8DECBE3E2384}" type="presParOf" srcId="{EF80A2C8-3FD7-413F-9A75-343296BDC103}" destId="{BBDF5804-B5AC-4408-A4E3-44F72A5296D1}" srcOrd="0" destOrd="0" presId="urn:microsoft.com/office/officeart/2011/layout/CircleProcess"/>
    <dgm:cxn modelId="{2DE4FDD6-25A8-4935-8A74-98335041812B}" type="presParOf" srcId="{DB11E8A4-59AB-4D32-A7B2-352A35ECE968}" destId="{8E71F610-7333-4367-8C99-2BC87481C094}" srcOrd="4" destOrd="0" presId="urn:microsoft.com/office/officeart/2011/layout/CircleProcess"/>
    <dgm:cxn modelId="{1B535C84-ECA8-4206-8CBB-8DDC52AE0604}" type="presParOf" srcId="{8E71F610-7333-4367-8C99-2BC87481C094}" destId="{C984C106-7A24-4A97-80FE-3DF3BC955632}" srcOrd="0" destOrd="0" presId="urn:microsoft.com/office/officeart/2011/layout/CircleProcess"/>
    <dgm:cxn modelId="{733E0C24-5334-41A7-B500-97D5522E53E9}" type="presParOf" srcId="{DB11E8A4-59AB-4D32-A7B2-352A35ECE968}" destId="{CEE72DBE-F2A6-4607-823B-82939F705800}" srcOrd="5" destOrd="0" presId="urn:microsoft.com/office/officeart/2011/layout/CircleProcess"/>
    <dgm:cxn modelId="{9686D2B5-03B2-4CE1-8470-7D3D204EBA86}" type="presParOf" srcId="{DB11E8A4-59AB-4D32-A7B2-352A35ECE968}" destId="{395540E8-6233-40C4-8D87-855431B1C038}" srcOrd="6" destOrd="0" presId="urn:microsoft.com/office/officeart/2011/layout/CircleProcess"/>
    <dgm:cxn modelId="{0A299EBE-78D1-4080-9B8C-CAB7BED70E81}" type="presParOf" srcId="{395540E8-6233-40C4-8D87-855431B1C038}" destId="{A829B404-C391-4AA2-A165-29F1A93B42A1}" srcOrd="0" destOrd="0" presId="urn:microsoft.com/office/officeart/2011/layout/CircleProcess"/>
    <dgm:cxn modelId="{17A08B83-7B02-49FD-A839-B7E4CBF088EB}" type="presParOf" srcId="{DB11E8A4-59AB-4D32-A7B2-352A35ECE968}" destId="{4E9069F1-6347-4A2B-A864-EA14FC77BEF1}" srcOrd="7" destOrd="0" presId="urn:microsoft.com/office/officeart/2011/layout/CircleProcess"/>
    <dgm:cxn modelId="{DCDF4380-C77B-47C1-A8FE-E7B0C8A6C92A}" type="presParOf" srcId="{4E9069F1-6347-4A2B-A864-EA14FC77BEF1}" destId="{B0EE2486-6FF9-43D8-8413-B0D0EC755371}" srcOrd="0" destOrd="0" presId="urn:microsoft.com/office/officeart/2011/layout/CircleProcess"/>
    <dgm:cxn modelId="{17309A46-DFF1-4DE1-8FE1-20D4AA5409E9}" type="presParOf" srcId="{DB11E8A4-59AB-4D32-A7B2-352A35ECE968}" destId="{ECC8F2D6-A2B1-4244-AED8-DCFCCBCB6E75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원형 프로세스형"/>
  <dgm:desc val="프로세스의 연속 단계를 표시합니다. 수준 1 도형은 11개까지만 포함할 수 있으며, 수준 2 도형은 수에 제한 없이 포함할 수 있습니다. 텍스트 양이 적은 경우 가장 적합합니다. 사용하지 않는 텍스트는 표시되지 않지만 레이아웃을 전환할 경우 사용 가능합니다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2B8B0-C63B-4052-A610-6D2B3D4C8CD8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372EE-BC99-4EF0-A214-5DC54A1C7D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13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72EE-BC99-4EF0-A214-5DC54A1C7D6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57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C27B-B260-40C3-A40C-6880D8F55C0C}" type="datetimeFigureOut">
              <a:rPr lang="ko-KR" altLang="en-US" smtClean="0"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6767-63C7-4D79-8F14-608445FDDD5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hyperlink" Target="http://www.ebs.co.kr/replay/show?prodId=10000&amp;lectId=1015098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hyperlink" Target="http://www.youtube.com/watch?v=dVA2wbIwNW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krYtU-EFu8&amp;index=2&amp;list=PLDA36E97716BC9C39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2376264" cy="10081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dirty="0" smtClean="0">
                <a:solidFill>
                  <a:srgbClr val="6E3B08"/>
                </a:solidFill>
              </a:rPr>
              <a:t>행복한 아이를 위한 </a:t>
            </a:r>
            <a:r>
              <a:rPr lang="en-US" altLang="ko-KR" sz="2400" dirty="0" smtClean="0">
                <a:solidFill>
                  <a:srgbClr val="6E3B08"/>
                </a:solidFill>
              </a:rPr>
              <a:t/>
            </a:r>
            <a:br>
              <a:rPr lang="en-US" altLang="ko-KR" sz="2400" dirty="0" smtClean="0">
                <a:solidFill>
                  <a:srgbClr val="6E3B08"/>
                </a:solidFill>
              </a:rPr>
            </a:br>
            <a:r>
              <a:rPr lang="ko-KR" altLang="en-US" sz="2400" b="1" dirty="0" smtClean="0">
                <a:solidFill>
                  <a:srgbClr val="6E3B08"/>
                </a:solidFill>
              </a:rPr>
              <a:t>부모인성교육</a:t>
            </a:r>
            <a:endParaRPr lang="ko-KR" altLang="en-US" sz="2400" b="1" dirty="0">
              <a:solidFill>
                <a:srgbClr val="6E3B08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31708" r="17716" b="20603"/>
          <a:stretch/>
        </p:blipFill>
        <p:spPr>
          <a:xfrm>
            <a:off x="5868144" y="4399742"/>
            <a:ext cx="3059831" cy="2130283"/>
          </a:xfrm>
          <a:prstGeom prst="roundRect">
            <a:avLst/>
          </a:prstGeom>
          <a:effectLst>
            <a:glow rad="228600">
              <a:srgbClr val="FFC000">
                <a:alpha val="50000"/>
              </a:srgbClr>
            </a:glow>
            <a:softEdge rad="63500"/>
          </a:effec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843808" y="2204864"/>
            <a:ext cx="3744416" cy="1800200"/>
          </a:xfrm>
          <a:prstGeom prst="round2DiagRect">
            <a:avLst/>
          </a:prstGeom>
          <a:solidFill>
            <a:srgbClr val="FFB66D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</a:t>
            </a:r>
            <a:r>
              <a:rPr lang="en-US" altLang="ko-KR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  <a:r>
              <a:rPr lang="ko-KR" altLang="en-US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마음이 따뜻한 아이로</a:t>
            </a:r>
            <a:endParaRPr lang="en-US" altLang="ko-KR" sz="27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키우기</a:t>
            </a:r>
            <a:endParaRPr lang="en-US" altLang="ko-KR" sz="27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accent5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en-US" sz="3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 </a:t>
            </a:r>
            <a:r>
              <a:rPr lang="ko-KR" altLang="en-US" sz="32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려</a:t>
            </a:r>
            <a:endParaRPr lang="ko-KR" altLang="en-US" sz="3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58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 rot="209744">
            <a:off x="1814209" y="5044881"/>
            <a:ext cx="1198476" cy="1224136"/>
          </a:xfrm>
          <a:prstGeom prst="ellipse">
            <a:avLst/>
          </a:prstGeom>
          <a:solidFill>
            <a:srgbClr val="A4C4C3"/>
          </a:solidFill>
          <a:ln>
            <a:noFill/>
          </a:ln>
          <a:effectLst>
            <a:glow rad="228600">
              <a:schemeClr val="bg2">
                <a:lumMod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B0F0"/>
                </a:solidFill>
              </a:rPr>
              <a:t>존중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 rot="21353469">
            <a:off x="3966075" y="5414215"/>
            <a:ext cx="1188132" cy="1219073"/>
          </a:xfrm>
          <a:prstGeom prst="ellipse">
            <a:avLst/>
          </a:prstGeom>
          <a:solidFill>
            <a:srgbClr val="D6CF78"/>
          </a:solidFill>
          <a:ln>
            <a:noFill/>
          </a:ln>
          <a:effectLst>
            <a:glow rad="254000">
              <a:srgbClr val="7D7A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003300"/>
                </a:solidFill>
              </a:rPr>
              <a:t>관</a:t>
            </a:r>
            <a:r>
              <a:rPr lang="ko-KR" altLang="en-US" b="1" dirty="0">
                <a:solidFill>
                  <a:srgbClr val="003300"/>
                </a:solidFill>
              </a:rPr>
              <a:t>심</a:t>
            </a:r>
          </a:p>
        </p:txBody>
      </p:sp>
      <p:sp>
        <p:nvSpPr>
          <p:cNvPr id="30" name="타원 29"/>
          <p:cNvSpPr/>
          <p:nvPr/>
        </p:nvSpPr>
        <p:spPr>
          <a:xfrm>
            <a:off x="698318" y="3347396"/>
            <a:ext cx="1264822" cy="1234299"/>
          </a:xfrm>
          <a:prstGeom prst="ellipse">
            <a:avLst/>
          </a:prstGeom>
          <a:solidFill>
            <a:srgbClr val="FFB9B9"/>
          </a:solidFill>
          <a:ln>
            <a:noFill/>
          </a:ln>
          <a:effectLst>
            <a:glow rad="2286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FF0066"/>
                </a:solidFill>
              </a:rPr>
              <a:t>공감</a:t>
            </a:r>
            <a:endParaRPr lang="ko-KR" altLang="en-US" b="1" dirty="0">
              <a:solidFill>
                <a:srgbClr val="FF0066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2105251" y="1709854"/>
            <a:ext cx="1275021" cy="1296144"/>
          </a:xfrm>
          <a:prstGeom prst="ellipse">
            <a:avLst/>
          </a:prstGeom>
          <a:solidFill>
            <a:srgbClr val="AFAFFF"/>
          </a:solidFill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>
                    <a:lumMod val="75000"/>
                  </a:schemeClr>
                </a:solidFill>
              </a:rPr>
              <a:t>용서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380271" y="2357926"/>
            <a:ext cx="1736590" cy="50405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30" idx="6"/>
            <a:endCxn id="3" idx="2"/>
          </p:cNvCxnSpPr>
          <p:nvPr/>
        </p:nvCxnSpPr>
        <p:spPr>
          <a:xfrm flipV="1">
            <a:off x="1963140" y="3582858"/>
            <a:ext cx="2906273" cy="3816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4" idx="7"/>
          </p:cNvCxnSpPr>
          <p:nvPr/>
        </p:nvCxnSpPr>
        <p:spPr>
          <a:xfrm flipV="1">
            <a:off x="2862773" y="4086118"/>
            <a:ext cx="1997259" cy="116467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V="1">
            <a:off x="4978164" y="4285024"/>
            <a:ext cx="679275" cy="128206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2123728" y="548680"/>
            <a:ext cx="51125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관련 덕목을 알아보아요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구름 2"/>
          <p:cNvSpPr/>
          <p:nvPr/>
        </p:nvSpPr>
        <p:spPr>
          <a:xfrm>
            <a:off x="4860032" y="2538742"/>
            <a:ext cx="3024336" cy="208823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solidFill>
                  <a:schemeClr val="accent4">
                    <a:lumMod val="50000"/>
                  </a:schemeClr>
                </a:solidFill>
              </a:rPr>
              <a:t>배 </a:t>
            </a:r>
            <a:r>
              <a:rPr lang="ko-KR" altLang="en-US" sz="4400" dirty="0" err="1" smtClean="0">
                <a:solidFill>
                  <a:schemeClr val="accent4">
                    <a:lumMod val="50000"/>
                  </a:schemeClr>
                </a:solidFill>
              </a:rPr>
              <a:t>려</a:t>
            </a:r>
            <a:endParaRPr lang="ko-KR" alt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7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0" grpId="0" animBg="1"/>
      <p:bldP spid="31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8279" y="476672"/>
            <a:ext cx="3477937" cy="1008112"/>
          </a:xfrm>
          <a:noFill/>
        </p:spPr>
        <p:txBody>
          <a:bodyPr>
            <a:noAutofit/>
          </a:bodyPr>
          <a:lstStyle/>
          <a:p>
            <a:pPr algn="ctr"/>
            <a:r>
              <a:rPr lang="ko-KR" altLang="en-US" sz="2800" b="1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</a:rPr>
              <a:t>배려에 대한 명언</a:t>
            </a:r>
            <a:endParaRPr lang="ko-KR" altLang="en-US" sz="2800" b="1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827584" y="1700808"/>
            <a:ext cx="7560840" cy="48245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세상은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________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하는 사람들의 힘으로 발전해왔다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 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  <a:ea typeface="문체부 쓰기 정체" panose="02030609000101010101" pitchFamily="17" charset="-127"/>
              </a:rPr>
              <a:t>-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n-ea"/>
                <a:ea typeface="문체부 쓰기 정체" panose="02030609000101010101" pitchFamily="17" charset="-127"/>
              </a:rPr>
              <a:t>이어령교수</a:t>
            </a:r>
            <a:endParaRPr lang="en-US" altLang="ko-KR" sz="1600" b="1" dirty="0" smtClean="0">
              <a:solidFill>
                <a:schemeClr val="tx1"/>
              </a:solidFill>
              <a:latin typeface="+mn-ea"/>
              <a:ea typeface="문체부 쓰기 정체" panose="02030609000101010101" pitchFamily="17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________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을 자극하는 단 하나의 사랑의 명약은 진심에서 나오는 배려이다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  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  <a:ea typeface="문체부 쓰기 정체" panose="02030609000101010101" pitchFamily="17" charset="-127"/>
              </a:rPr>
              <a:t>-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n-ea"/>
                <a:ea typeface="문체부 쓰기 정체" panose="02030609000101010101" pitchFamily="17" charset="-127"/>
              </a:rPr>
              <a:t>메난드로스</a:t>
            </a:r>
            <a:endParaRPr lang="en-US" altLang="ko-KR" sz="1600" b="1" dirty="0" smtClean="0">
              <a:solidFill>
                <a:schemeClr val="tx1"/>
              </a:solidFill>
              <a:latin typeface="+mn-ea"/>
              <a:ea typeface="문체부 쓰기 정체" panose="02030609000101010101" pitchFamily="17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______________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이 얻는 것이다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  <a:ea typeface="문체부 쓰기 정체" panose="02030609000101010101" pitchFamily="17" charset="-127"/>
              </a:rPr>
              <a:t>-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  <a:ea typeface="문체부 쓰기 정체" panose="02030609000101010101" pitchFamily="17" charset="-127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  <a:ea typeface="문체부 쓰기 정체" panose="02030609000101010101" pitchFamily="17" charset="-127"/>
              </a:rPr>
              <a:t>반기문 사무총장</a:t>
            </a:r>
            <a:endParaRPr lang="en-US" altLang="ko-KR" sz="1600" b="1" dirty="0" smtClean="0">
              <a:solidFill>
                <a:schemeClr val="tx1"/>
              </a:solidFill>
              <a:latin typeface="+mn-ea"/>
              <a:ea typeface="문체부 쓰기 정체" panose="02030609000101010101" pitchFamily="17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도와달라는 말을 듣고 도와주는 것도 좋은 일이지만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_______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을 청하기 전에 미리 알아서 도와주는 것은 더욱 좋은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일이다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    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  <a:ea typeface="문체부 쓰기 정체" panose="02030609000101010101" pitchFamily="17" charset="-127"/>
              </a:rPr>
              <a:t>-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n-ea"/>
                <a:ea typeface="문체부 쓰기 정체" panose="02030609000101010101" pitchFamily="17" charset="-127"/>
              </a:rPr>
              <a:t>칼릴지브란</a:t>
            </a:r>
            <a:endParaRPr lang="en-US" altLang="ko-KR" sz="1600" b="1" dirty="0" smtClean="0">
              <a:solidFill>
                <a:schemeClr val="tx1"/>
              </a:solidFill>
              <a:latin typeface="+mn-ea"/>
              <a:ea typeface="문체부 쓰기 정체" panose="02030609000101010101" pitchFamily="17" charset="-127"/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__________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말 한마디가 삼 개월의 추위를 녹인다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   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  <a:ea typeface="문체부 쓰기 정체" panose="02030609000101010101" pitchFamily="17" charset="-127"/>
              </a:rPr>
              <a:t>- 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  <a:ea typeface="문체부 쓰기 정체" panose="02030609000101010101" pitchFamily="17" charset="-127"/>
              </a:rPr>
              <a:t>일본 속담</a:t>
            </a:r>
            <a:endParaRPr lang="ko-KR" altLang="en-US" sz="1600" b="1" dirty="0">
              <a:solidFill>
                <a:schemeClr val="tx1"/>
              </a:solidFill>
              <a:latin typeface="+mn-ea"/>
              <a:ea typeface="문체부 쓰기 정체" panose="02030609000101010101" pitchFamily="17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318199" y="1916832"/>
            <a:ext cx="720080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배려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475656" y="2636912"/>
            <a:ext cx="720080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마음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336753" y="3717032"/>
            <a:ext cx="1507056" cy="396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베푸는 것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03648" y="4797152"/>
            <a:ext cx="77758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도움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61150" y="5877272"/>
            <a:ext cx="950610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따뜻한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  <p:bldP spid="9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5" y="404664"/>
            <a:ext cx="1838325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lumMod val="75000"/>
                <a:lumOff val="2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123727" y="476672"/>
            <a:ext cx="5519275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가족의 배려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반보기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5123" name="Picture 3" descr="C:\Users\User\AppData\Local\Microsoft\Windows\Temporary Internet Files\Content.IE5\Y8AEHJCH\MC900424802[1]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218">
            <a:off x="1470565" y="1512778"/>
            <a:ext cx="5993431" cy="47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46103" y="2924944"/>
            <a:ext cx="4842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조선시대 시집 온 며느리를 위한 배려의 풍습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‘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반보기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</a:p>
          <a:p>
            <a:pPr>
              <a:lnSpc>
                <a:spcPct val="150000"/>
              </a:lnSpc>
            </a:pPr>
            <a:endParaRPr lang="en-US" altLang="ko-KR" sz="2400" dirty="0" smtClean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           </a:t>
            </a:r>
            <a:r>
              <a:rPr lang="ko-KR" altLang="en-US" sz="2000" dirty="0" smtClean="0">
                <a:latin typeface="+mn-ea"/>
              </a:rPr>
              <a:t>영상보기</a:t>
            </a:r>
            <a:r>
              <a:rPr lang="en-US" altLang="ko-KR" sz="2000" dirty="0" smtClean="0">
                <a:latin typeface="+mn-ea"/>
              </a:rPr>
              <a:t> ‘</a:t>
            </a:r>
            <a:r>
              <a:rPr lang="ko-KR" altLang="en-US" sz="2000" dirty="0" smtClean="0">
                <a:latin typeface="+mn-ea"/>
              </a:rPr>
              <a:t>역사채널</a:t>
            </a:r>
            <a:r>
              <a:rPr lang="en-US" altLang="ko-KR" sz="2000" dirty="0" smtClean="0">
                <a:latin typeface="+mn-ea"/>
              </a:rPr>
              <a:t>e’   </a:t>
            </a:r>
            <a:endParaRPr lang="en-US" altLang="ko-KR" sz="2400" dirty="0">
              <a:latin typeface="+mn-ea"/>
            </a:endParaRPr>
          </a:p>
        </p:txBody>
      </p:sp>
      <p:pic>
        <p:nvPicPr>
          <p:cNvPr id="5126" name="Picture 6" descr="C:\Users\User\AppData\Local\Microsoft\Windows\Temporary Internet Files\Content.IE5\7MSLD43Z\MC900359703[1].wm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20" y="4439313"/>
            <a:ext cx="916229" cy="9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2797141" y="505266"/>
            <a:ext cx="544726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누리과정 인성교육 활동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배려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8" y="466949"/>
            <a:ext cx="2127250" cy="585787"/>
          </a:xfrm>
          <a:prstGeom prst="rect">
            <a:avLst/>
          </a:prstGeom>
          <a:noFill/>
          <a:ln>
            <a:noFill/>
          </a:ln>
          <a:effectLst>
            <a:glow rad="228600">
              <a:srgbClr val="00B9FA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9" t="24972" r="21467" b="22252"/>
          <a:stretch/>
        </p:blipFill>
        <p:spPr>
          <a:xfrm>
            <a:off x="352343" y="3854052"/>
            <a:ext cx="1591434" cy="144715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81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28665" r="24077" b="19168"/>
          <a:stretch/>
        </p:blipFill>
        <p:spPr>
          <a:xfrm>
            <a:off x="6796856" y="2204863"/>
            <a:ext cx="1779655" cy="1589317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81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t="32490" r="19578" b="29171"/>
          <a:stretch/>
        </p:blipFill>
        <p:spPr>
          <a:xfrm>
            <a:off x="6782700" y="5301208"/>
            <a:ext cx="1879198" cy="1143457"/>
          </a:xfrm>
          <a:prstGeom prst="flowChartConnector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8100"/>
          </a:effectLst>
        </p:spPr>
      </p:pic>
      <p:grpSp>
        <p:nvGrpSpPr>
          <p:cNvPr id="21" name="그룹 20"/>
          <p:cNvGrpSpPr/>
          <p:nvPr/>
        </p:nvGrpSpPr>
        <p:grpSpPr>
          <a:xfrm>
            <a:off x="2483768" y="2204891"/>
            <a:ext cx="3888432" cy="3816397"/>
            <a:chOff x="2789817" y="1646817"/>
            <a:chExt cx="3528365" cy="3528365"/>
          </a:xfrm>
        </p:grpSpPr>
        <p:sp>
          <p:nvSpPr>
            <p:cNvPr id="22" name="자유형 21"/>
            <p:cNvSpPr/>
            <p:nvPr/>
          </p:nvSpPr>
          <p:spPr>
            <a:xfrm>
              <a:off x="2904422" y="1646817"/>
              <a:ext cx="3413760" cy="3413760"/>
            </a:xfrm>
            <a:custGeom>
              <a:avLst/>
              <a:gdLst>
                <a:gd name="connsiteX0" fmla="*/ 1706880 w 3413760"/>
                <a:gd name="connsiteY0" fmla="*/ 0 h 3413760"/>
                <a:gd name="connsiteX1" fmla="*/ 3413760 w 3413760"/>
                <a:gd name="connsiteY1" fmla="*/ 1706880 h 3413760"/>
                <a:gd name="connsiteX2" fmla="*/ 1706880 w 3413760"/>
                <a:gd name="connsiteY2" fmla="*/ 1706880 h 3413760"/>
                <a:gd name="connsiteX3" fmla="*/ 1706880 w 3413760"/>
                <a:gd name="connsiteY3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1706880" y="0"/>
                  </a:moveTo>
                  <a:cubicBezTo>
                    <a:pt x="2649564" y="0"/>
                    <a:pt x="3413760" y="764196"/>
                    <a:pt x="3413760" y="1706880"/>
                  </a:cubicBezTo>
                  <a:lnTo>
                    <a:pt x="1706880" y="170688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7698" tIns="743103" rIns="377342" bIns="1807057" numCol="1" spcCol="1270" anchor="ctr" anchorCtr="0">
              <a:noAutofit/>
            </a:bodyPr>
            <a:lstStyle/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solidFill>
                    <a:schemeClr val="tx1"/>
                  </a:solidFill>
                  <a:latin typeface="+mn-ea"/>
                </a:rPr>
                <a:t>가족에 </a:t>
              </a:r>
              <a:endParaRPr lang="en-US" altLang="ko-KR" sz="2000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solidFill>
                    <a:schemeClr val="tx1"/>
                  </a:solidFill>
                  <a:latin typeface="+mn-ea"/>
                </a:rPr>
                <a:t>대한 배려</a:t>
              </a:r>
              <a:endParaRPr lang="en-US" altLang="ko-KR" sz="2000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200" b="1" kern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3" name="자유형 22"/>
            <p:cNvSpPr/>
            <p:nvPr/>
          </p:nvSpPr>
          <p:spPr>
            <a:xfrm>
              <a:off x="2904422" y="1761422"/>
              <a:ext cx="3413760" cy="3413760"/>
            </a:xfrm>
            <a:custGeom>
              <a:avLst/>
              <a:gdLst>
                <a:gd name="connsiteX0" fmla="*/ 3413760 w 3413760"/>
                <a:gd name="connsiteY0" fmla="*/ 1706880 h 3413760"/>
                <a:gd name="connsiteX1" fmla="*/ 1706880 w 3413760"/>
                <a:gd name="connsiteY1" fmla="*/ 3413760 h 3413760"/>
                <a:gd name="connsiteX2" fmla="*/ 1706880 w 3413760"/>
                <a:gd name="connsiteY2" fmla="*/ 1706880 h 3413760"/>
                <a:gd name="connsiteX3" fmla="*/ 3413760 w 3413760"/>
                <a:gd name="connsiteY3" fmla="*/ 170688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3413760" y="1706880"/>
                  </a:moveTo>
                  <a:cubicBezTo>
                    <a:pt x="3413760" y="2649564"/>
                    <a:pt x="2649564" y="3413760"/>
                    <a:pt x="1706880" y="3413760"/>
                  </a:cubicBezTo>
                  <a:lnTo>
                    <a:pt x="1706880" y="1706880"/>
                  </a:lnTo>
                  <a:lnTo>
                    <a:pt x="3413760" y="170688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7698" tIns="1807058" rIns="377342" bIns="743102" numCol="1" spcCol="1270" anchor="ctr" anchorCtr="0">
              <a:noAutofit/>
            </a:bodyPr>
            <a:lstStyle/>
            <a:p>
              <a:pPr lvl="0" algn="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solidFill>
                    <a:schemeClr val="tx1"/>
                  </a:solidFill>
                  <a:latin typeface="+mn-ea"/>
                </a:rPr>
                <a:t>동식물에</a:t>
              </a:r>
              <a:endParaRPr lang="en-US" altLang="ko-KR" sz="2000" b="1" dirty="0">
                <a:solidFill>
                  <a:schemeClr val="tx1"/>
                </a:solidFill>
                <a:latin typeface="+mn-ea"/>
              </a:endParaRP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solidFill>
                    <a:schemeClr val="tx1"/>
                  </a:solidFill>
                  <a:latin typeface="+mn-ea"/>
                </a:rPr>
                <a:t>대한 배려</a:t>
              </a:r>
              <a:endParaRPr lang="ko-KR" altLang="en-US" sz="2000" b="1" kern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4" name="자유형 23"/>
            <p:cNvSpPr/>
            <p:nvPr/>
          </p:nvSpPr>
          <p:spPr>
            <a:xfrm>
              <a:off x="2789817" y="1761422"/>
              <a:ext cx="3413760" cy="3413760"/>
            </a:xfrm>
            <a:custGeom>
              <a:avLst/>
              <a:gdLst>
                <a:gd name="connsiteX0" fmla="*/ 1706880 w 3413760"/>
                <a:gd name="connsiteY0" fmla="*/ 3413760 h 3413760"/>
                <a:gd name="connsiteX1" fmla="*/ 0 w 3413760"/>
                <a:gd name="connsiteY1" fmla="*/ 1706880 h 3413760"/>
                <a:gd name="connsiteX2" fmla="*/ 1706880 w 3413760"/>
                <a:gd name="connsiteY2" fmla="*/ 1706880 h 3413760"/>
                <a:gd name="connsiteX3" fmla="*/ 1706880 w 3413760"/>
                <a:gd name="connsiteY3" fmla="*/ 341376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1706880" y="3413760"/>
                  </a:moveTo>
                  <a:cubicBezTo>
                    <a:pt x="764196" y="3413760"/>
                    <a:pt x="0" y="2649564"/>
                    <a:pt x="0" y="1706880"/>
                  </a:cubicBezTo>
                  <a:lnTo>
                    <a:pt x="1706880" y="1706880"/>
                  </a:lnTo>
                  <a:lnTo>
                    <a:pt x="1706880" y="341376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7343" tIns="1807058" rIns="1847697" bIns="743102" numCol="1" spcCol="1270" anchor="ctr" anchorCtr="0">
              <a:noAutofit/>
            </a:bodyPr>
            <a:lstStyle/>
            <a:p>
              <a:pPr lvl="0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solidFill>
                    <a:schemeClr val="tx1"/>
                  </a:solidFill>
                  <a:latin typeface="+mn-ea"/>
                </a:rPr>
                <a:t>이웃에</a:t>
              </a:r>
              <a:endParaRPr lang="en-US" altLang="ko-KR" sz="2000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solidFill>
                    <a:schemeClr val="tx1"/>
                  </a:solidFill>
                  <a:latin typeface="+mn-ea"/>
                </a:rPr>
                <a:t>대한 배려</a:t>
              </a:r>
              <a:endParaRPr lang="ko-KR" altLang="en-US" sz="2000" b="1" kern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5" name="자유형 24"/>
            <p:cNvSpPr/>
            <p:nvPr/>
          </p:nvSpPr>
          <p:spPr>
            <a:xfrm>
              <a:off x="2789817" y="1646817"/>
              <a:ext cx="3413760" cy="3413760"/>
            </a:xfrm>
            <a:custGeom>
              <a:avLst/>
              <a:gdLst>
                <a:gd name="connsiteX0" fmla="*/ 0 w 3413760"/>
                <a:gd name="connsiteY0" fmla="*/ 1706880 h 3413760"/>
                <a:gd name="connsiteX1" fmla="*/ 1706880 w 3413760"/>
                <a:gd name="connsiteY1" fmla="*/ 0 h 3413760"/>
                <a:gd name="connsiteX2" fmla="*/ 1706880 w 3413760"/>
                <a:gd name="connsiteY2" fmla="*/ 1706880 h 3413760"/>
                <a:gd name="connsiteX3" fmla="*/ 0 w 3413760"/>
                <a:gd name="connsiteY3" fmla="*/ 170688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0" y="1706880"/>
                  </a:moveTo>
                  <a:cubicBezTo>
                    <a:pt x="0" y="764196"/>
                    <a:pt x="764196" y="0"/>
                    <a:pt x="1706880" y="0"/>
                  </a:cubicBezTo>
                  <a:lnTo>
                    <a:pt x="1706880" y="1706880"/>
                  </a:lnTo>
                  <a:lnTo>
                    <a:pt x="0" y="170688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7343" tIns="743103" rIns="1847697" bIns="1807057" numCol="1" spcCol="1270" anchor="ctr" anchorCtr="0">
              <a:noAutofit/>
            </a:bodyPr>
            <a:lstStyle/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solidFill>
                    <a:schemeClr val="tx1"/>
                  </a:solidFill>
                  <a:latin typeface="+mn-ea"/>
                </a:rPr>
                <a:t>친구에</a:t>
              </a:r>
              <a:endParaRPr lang="en-US" altLang="ko-KR" sz="2000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000" b="1" kern="1200" dirty="0" smtClean="0">
                  <a:solidFill>
                    <a:schemeClr val="tx1"/>
                  </a:solidFill>
                  <a:latin typeface="+mn-ea"/>
                </a:rPr>
                <a:t>대한 배려</a:t>
              </a:r>
              <a:endParaRPr lang="en-US" altLang="ko-KR" sz="2000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defTabSz="12446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3200" b="1" kern="120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1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UP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984"/>
            <a:ext cx="1771650" cy="5687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309321" y="476672"/>
            <a:ext cx="478296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생활 속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배려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의 실천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73016"/>
            <a:ext cx="1782526" cy="2795324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5" name="세로로 말린 두루마리 모양 4"/>
          <p:cNvSpPr/>
          <p:nvPr/>
        </p:nvSpPr>
        <p:spPr>
          <a:xfrm rot="10800000">
            <a:off x="611560" y="1844824"/>
            <a:ext cx="6048672" cy="4752528"/>
          </a:xfrm>
          <a:prstGeom prst="verticalScroll">
            <a:avLst>
              <a:gd name="adj" fmla="val 809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351026" y="2132856"/>
            <a:ext cx="4569738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+mn-ea"/>
              </a:rPr>
              <a:t>타인에 대한 사소한 배려 실천하기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370414" y="2924944"/>
            <a:ext cx="4569738" cy="3024336"/>
          </a:xfrm>
          <a:prstGeom prst="roundRect">
            <a:avLst>
              <a:gd name="adj" fmla="val 602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노약자 장애인 </a:t>
            </a:r>
            <a:r>
              <a:rPr lang="ko-KR" altLang="en-US" sz="1700" dirty="0" err="1" smtClean="0">
                <a:solidFill>
                  <a:schemeClr val="tx1"/>
                </a:solidFill>
                <a:latin typeface="+mn-ea"/>
              </a:rPr>
              <a:t>보호석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 비워두기</a:t>
            </a:r>
            <a:endParaRPr lang="en-US" altLang="ko-KR" sz="1700" dirty="0" smtClean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뒷사람을 위해 문을 잡아주기</a:t>
            </a:r>
            <a:endParaRPr lang="en-US" altLang="ko-KR" sz="1700" dirty="0" smtClean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공공장소에서 휴대전화는 작은 목소리로 통화하기</a:t>
            </a:r>
            <a:endParaRPr lang="en-US" altLang="ko-KR" sz="1700" dirty="0" smtClean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지하철을 탈 때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타고 있는 사람이 먼저 내리면 타기</a:t>
            </a:r>
            <a:endParaRPr lang="en-US" altLang="ko-KR" sz="1700" dirty="0" smtClean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아는 사람을 만나면 먼저 인사하기</a:t>
            </a:r>
            <a:endParaRPr lang="ko-KR" altLang="en-US" sz="17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68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UP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984"/>
            <a:ext cx="1771650" cy="5687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266" y="2708920"/>
            <a:ext cx="2370228" cy="2140603"/>
          </a:xfrm>
          <a:prstGeom prst="teardrop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대각선 방향의 모서리가 둥근 사각형 1"/>
          <p:cNvSpPr/>
          <p:nvPr/>
        </p:nvSpPr>
        <p:spPr>
          <a:xfrm>
            <a:off x="2843808" y="1844824"/>
            <a:ext cx="3888432" cy="648072"/>
          </a:xfrm>
          <a:prstGeom prst="round2DiagRect">
            <a:avLst>
              <a:gd name="adj1" fmla="val 36355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소와 사자의 사랑 이야기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대각선 방향의 모서리가 잘린 사각형 12"/>
          <p:cNvSpPr/>
          <p:nvPr/>
        </p:nvSpPr>
        <p:spPr>
          <a:xfrm>
            <a:off x="3275856" y="3389403"/>
            <a:ext cx="5472608" cy="2487869"/>
          </a:xfrm>
          <a:prstGeom prst="snip2DiagRect">
            <a:avLst>
              <a:gd name="adj1" fmla="val 9027"/>
              <a:gd name="adj2" fmla="val 1953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[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행복한 가족관계를 위한 배려의 실천 ]</a:t>
            </a:r>
            <a:endParaRPr lang="en-US" altLang="ko-KR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당신의 가족 중                               에게 배려  받고 싶은 것은 무엇인가요</a:t>
            </a:r>
            <a:r>
              <a:rPr lang="en-US" altLang="ko-KR" sz="1400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  <a:latin typeface="+mn-ea"/>
              </a:rPr>
              <a:t>당신의 가족인                                는 어떤 배려를 받고 싶어 할까요</a:t>
            </a:r>
            <a:r>
              <a:rPr lang="en-US" altLang="ko-KR" sz="1400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4131" y="4273351"/>
            <a:ext cx="182614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+mn-ea"/>
              </a:rPr>
              <a:t>부모님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배우자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자녀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4132" y="4941168"/>
            <a:ext cx="182614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+mn-ea"/>
              </a:rPr>
              <a:t>부모님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배우자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자녀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17" name="Picture 6" descr="C:\Users\User\AppData\Local\Microsoft\Windows\Temporary Internet Files\Content.IE5\7MSLD43Z\MC900359703[1].wm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3" y="5201305"/>
            <a:ext cx="916229" cy="9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1153" y="6139626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+mn-ea"/>
              </a:rPr>
              <a:t>영상보기 </a:t>
            </a:r>
            <a:r>
              <a:rPr lang="en-US" altLang="ko-KR" sz="1400" dirty="0" smtClean="0">
                <a:latin typeface="+mn-ea"/>
              </a:rPr>
              <a:t>‘</a:t>
            </a:r>
            <a:r>
              <a:rPr lang="ko-KR" altLang="en-US" sz="1400" dirty="0" smtClean="0">
                <a:latin typeface="+mn-ea"/>
              </a:rPr>
              <a:t>소와 사자의 사랑 이야기</a:t>
            </a:r>
            <a:r>
              <a:rPr lang="en-US" altLang="ko-KR" sz="1400" dirty="0" smtClean="0">
                <a:latin typeface="+mn-ea"/>
              </a:rPr>
              <a:t>’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79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036"/>
            <a:ext cx="1809750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FF33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555777" y="548680"/>
            <a:ext cx="48965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가족을 위한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배려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의 실천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88900" y="2348880"/>
            <a:ext cx="4947396" cy="4032448"/>
            <a:chOff x="2134306" y="2132856"/>
            <a:chExt cx="4947396" cy="4032448"/>
          </a:xfrm>
        </p:grpSpPr>
        <p:sp>
          <p:nvSpPr>
            <p:cNvPr id="5" name="이등변 삼각형 4"/>
            <p:cNvSpPr/>
            <p:nvPr/>
          </p:nvSpPr>
          <p:spPr>
            <a:xfrm>
              <a:off x="2134306" y="2132856"/>
              <a:ext cx="4947396" cy="4032448"/>
            </a:xfrm>
            <a:prstGeom prst="triangle">
              <a:avLst/>
            </a:prstGeom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" r="1600" b="-731"/>
            <a:stretch/>
          </p:blipFill>
          <p:spPr bwMode="auto">
            <a:xfrm>
              <a:off x="3283661" y="4581128"/>
              <a:ext cx="1280534" cy="1313597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5" r="3435"/>
            <a:stretch/>
          </p:blipFill>
          <p:spPr bwMode="auto">
            <a:xfrm>
              <a:off x="3959932" y="3284984"/>
              <a:ext cx="1296144" cy="1260049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9" b="-8"/>
            <a:stretch/>
          </p:blipFill>
          <p:spPr bwMode="auto">
            <a:xfrm>
              <a:off x="4753821" y="4581128"/>
              <a:ext cx="1217470" cy="1161147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" name="구름 모양 설명선 11"/>
          <p:cNvSpPr/>
          <p:nvPr/>
        </p:nvSpPr>
        <p:spPr>
          <a:xfrm rot="21037212">
            <a:off x="363544" y="2680579"/>
            <a:ext cx="3420666" cy="1995180"/>
          </a:xfrm>
          <a:prstGeom prst="cloudCallout">
            <a:avLst>
              <a:gd name="adj1" fmla="val 28035"/>
              <a:gd name="adj2" fmla="val 785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서로를 기쁘게 하는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배려의 방법을 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생각해보세요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구름 모양 설명선 16"/>
          <p:cNvSpPr/>
          <p:nvPr/>
        </p:nvSpPr>
        <p:spPr>
          <a:xfrm rot="840544">
            <a:off x="5775363" y="1854699"/>
            <a:ext cx="2913291" cy="1971075"/>
          </a:xfrm>
          <a:prstGeom prst="cloudCallout">
            <a:avLst>
              <a:gd name="adj1" fmla="val -51121"/>
              <a:gd name="adj2" fmla="val 684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가족을 위해 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어떤 일을 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할 수 있을까요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?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03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2555776" y="476672"/>
            <a:ext cx="58326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5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배려를 배우는 한 마디 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그래 그래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”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611"/>
            <a:ext cx="2057400" cy="619125"/>
          </a:xfrm>
          <a:prstGeom prst="rect">
            <a:avLst/>
          </a:prstGeom>
          <a:noFill/>
          <a:ln>
            <a:noFill/>
          </a:ln>
          <a:effectLst>
            <a:glow rad="203200">
              <a:srgbClr val="FFAFCF"/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50" y="3491579"/>
            <a:ext cx="187444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형 설명선 1"/>
          <p:cNvSpPr/>
          <p:nvPr/>
        </p:nvSpPr>
        <p:spPr>
          <a:xfrm rot="861745">
            <a:off x="6470721" y="4256044"/>
            <a:ext cx="2232248" cy="1656184"/>
          </a:xfrm>
          <a:prstGeom prst="wedgeEllipseCallout">
            <a:avLst>
              <a:gd name="adj1" fmla="val -75051"/>
              <a:gd name="adj2" fmla="val 540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rgbClr val="79ABE1"/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그래 그래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그렇게 하고 싶구나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.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모서리가 둥근 사각형 설명선 2"/>
          <p:cNvSpPr/>
          <p:nvPr/>
        </p:nvSpPr>
        <p:spPr>
          <a:xfrm rot="21001217">
            <a:off x="1424236" y="2116165"/>
            <a:ext cx="1931088" cy="1390146"/>
          </a:xfrm>
          <a:prstGeom prst="wedgeRoundRectCallout">
            <a:avLst>
              <a:gd name="adj1" fmla="val 46882"/>
              <a:gd name="adj2" fmla="val 885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그래 그래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기다려줄게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천천히 하렴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사각형 설명선 3"/>
          <p:cNvSpPr/>
          <p:nvPr/>
        </p:nvSpPr>
        <p:spPr>
          <a:xfrm rot="238857">
            <a:off x="4860032" y="2060847"/>
            <a:ext cx="2242369" cy="844919"/>
          </a:xfrm>
          <a:prstGeom prst="wedgeRectCallout">
            <a:avLst>
              <a:gd name="adj1" fmla="val -39355"/>
              <a:gd name="adj2" fmla="val 123166"/>
            </a:avLst>
          </a:prstGeom>
          <a:solidFill>
            <a:srgbClr val="FFFFCC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+mn-ea"/>
              </a:rPr>
              <a:t>으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~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응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그래 그래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!</a:t>
            </a:r>
            <a:endParaRPr lang="ko-KR" altLang="en-US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사각형 설명선 9"/>
          <p:cNvSpPr/>
          <p:nvPr/>
        </p:nvSpPr>
        <p:spPr>
          <a:xfrm>
            <a:off x="755576" y="4826065"/>
            <a:ext cx="2242369" cy="920209"/>
          </a:xfrm>
          <a:prstGeom prst="wedgeRectCallout">
            <a:avLst>
              <a:gd name="adj1" fmla="val 73579"/>
              <a:gd name="adj2" fmla="val -6097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아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~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하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그래 그래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!</a:t>
            </a:r>
            <a:endParaRPr lang="ko-KR" altLang="en-US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85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743075" cy="5810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483768" y="476672"/>
            <a:ext cx="44644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배려하는 마음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13" name="Picture 6" descr="C:\Users\User\AppData\Local\Microsoft\Windows\Temporary Internet Files\Content.IE5\7MSLD43Z\MC900359703[1]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01305"/>
            <a:ext cx="916229" cy="9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6139626"/>
            <a:ext cx="249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+mn-ea"/>
              </a:rPr>
              <a:t>영상보기 </a:t>
            </a:r>
            <a:r>
              <a:rPr lang="en-US" altLang="ko-KR" sz="1400" dirty="0" smtClean="0">
                <a:latin typeface="+mn-ea"/>
              </a:rPr>
              <a:t>‘</a:t>
            </a:r>
            <a:r>
              <a:rPr lang="ko-KR" altLang="en-US" sz="1400" dirty="0" smtClean="0">
                <a:latin typeface="+mn-ea"/>
              </a:rPr>
              <a:t>간디의 신발 한 짝</a:t>
            </a:r>
            <a:r>
              <a:rPr lang="en-US" altLang="ko-KR" sz="1400" dirty="0" smtClean="0">
                <a:latin typeface="+mn-ea"/>
              </a:rPr>
              <a:t>’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71600" y="2420888"/>
            <a:ext cx="7200800" cy="2160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200000"/>
              </a:lnSpc>
            </a:pPr>
            <a:r>
              <a:rPr lang="ko-KR" altLang="en-US" sz="2000" b="1" dirty="0">
                <a:solidFill>
                  <a:srgbClr val="00206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배려는 나와 남 사이에 보이지 않는 끈과도 같습니다</a:t>
            </a:r>
            <a:r>
              <a:rPr lang="en-US" altLang="ko-KR" sz="2000" b="1" dirty="0">
                <a:solidFill>
                  <a:srgbClr val="00206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000" b="1" dirty="0">
              <a:solidFill>
                <a:srgbClr val="00206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000" b="1" dirty="0" smtClean="0">
                <a:solidFill>
                  <a:srgbClr val="00206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나보다 남을 먼저 생각하고 실천하는 것이 바로 배려입니다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000" b="1" dirty="0">
              <a:solidFill>
                <a:srgbClr val="00206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04664"/>
            <a:ext cx="1762125" cy="552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411760" y="476672"/>
            <a:ext cx="44644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배려가 뭐예요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785098" y="2348880"/>
            <a:ext cx="2346742" cy="1224136"/>
          </a:xfrm>
          <a:prstGeom prst="wedgeRoundRectCallout">
            <a:avLst>
              <a:gd name="adj1" fmla="val -9020"/>
              <a:gd name="adj2" fmla="val 981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lumMod val="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아빠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엄마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!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배려가 뭐예요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20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70176"/>
            <a:ext cx="1181407" cy="25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사각형 설명선 2"/>
          <p:cNvSpPr/>
          <p:nvPr/>
        </p:nvSpPr>
        <p:spPr>
          <a:xfrm>
            <a:off x="3995936" y="3140968"/>
            <a:ext cx="4176464" cy="2088232"/>
          </a:xfrm>
          <a:prstGeom prst="wedgeRoundRectCallout">
            <a:avLst>
              <a:gd name="adj1" fmla="val 56560"/>
              <a:gd name="adj2" fmla="val -841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ko-KR" sz="88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?</a:t>
            </a:r>
            <a:endParaRPr lang="ko-KR" altLang="en-US" sz="88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8481" y="5530982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+mn-ea"/>
              </a:rPr>
              <a:t>어떻게 대답하시겠습니까</a:t>
            </a:r>
            <a:r>
              <a:rPr lang="en-US" altLang="ko-KR" dirty="0" smtClean="0">
                <a:latin typeface="+mn-ea"/>
              </a:rPr>
              <a:t>?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38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755576" y="2565752"/>
            <a:ext cx="7416824" cy="23545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>
            <a:normAutofit fontScale="77500" lnSpcReduction="20000"/>
          </a:bodyPr>
          <a:lstStyle/>
          <a:p>
            <a:pPr marL="114300" indent="0">
              <a:buNone/>
            </a:pP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나와 다른 사람의 입장을 공감하고 존중하는 것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.</a:t>
            </a:r>
          </a:p>
          <a:p>
            <a:pPr marL="114300" indent="0">
              <a:buNone/>
            </a:pPr>
            <a:endParaRPr lang="en-US" altLang="ko-KR" dirty="0" smtClean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marL="114300" indent="0">
              <a:buNone/>
            </a:pP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그래서 관심을 갖고 보살피려는 </a:t>
            </a:r>
            <a:endParaRPr lang="en-US" altLang="ko-KR" dirty="0" smtClean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marL="114300" indent="0">
              <a:buNone/>
            </a:pPr>
            <a:endParaRPr lang="en-US" altLang="ko-KR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marL="114300" indent="0">
              <a:buNone/>
            </a:pP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마음과 태도가 필요합니다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.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36609" r="28692" b="37592"/>
          <a:stretch/>
        </p:blipFill>
        <p:spPr>
          <a:xfrm rot="18804028">
            <a:off x="5576369" y="4624559"/>
            <a:ext cx="2243470" cy="111641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>
                    <a:lumMod val="100000"/>
                  </a:srgbClr>
                </a:gs>
                <a:gs pos="100000">
                  <a:srgbClr val="66301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339752" y="476672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배려에 대해 함께 생각해 봅시다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!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711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4" y="2060848"/>
            <a:ext cx="1420515" cy="29653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3" y="2924944"/>
            <a:ext cx="1357619" cy="29653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76" y="1759725"/>
            <a:ext cx="1495292" cy="29817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02" y="3106616"/>
            <a:ext cx="1869199" cy="295882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제목 1"/>
          <p:cNvSpPr txBox="1">
            <a:spLocks/>
          </p:cNvSpPr>
          <p:nvPr/>
        </p:nvSpPr>
        <p:spPr>
          <a:xfrm>
            <a:off x="2339752" y="476672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배려에 대해 함께 생각해 봅시다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!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783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25522" r="23446" b="18592"/>
          <a:stretch/>
        </p:blipFill>
        <p:spPr>
          <a:xfrm>
            <a:off x="6156176" y="4113681"/>
            <a:ext cx="2675658" cy="2327401"/>
          </a:xfrm>
          <a:prstGeom prst="ellipse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  <a:softEdge rad="31750"/>
          </a:effectLst>
        </p:spPr>
      </p:pic>
      <p:grpSp>
        <p:nvGrpSpPr>
          <p:cNvPr id="4" name="그룹 3"/>
          <p:cNvGrpSpPr/>
          <p:nvPr/>
        </p:nvGrpSpPr>
        <p:grpSpPr>
          <a:xfrm rot="21206203">
            <a:off x="1456435" y="1893352"/>
            <a:ext cx="4801093" cy="3000331"/>
            <a:chOff x="3172041" y="1339517"/>
            <a:chExt cx="4628653" cy="3087421"/>
          </a:xfrm>
        </p:grpSpPr>
        <p:grpSp>
          <p:nvGrpSpPr>
            <p:cNvPr id="3" name="그룹 2"/>
            <p:cNvGrpSpPr/>
            <p:nvPr/>
          </p:nvGrpSpPr>
          <p:grpSpPr>
            <a:xfrm rot="530673">
              <a:off x="4754108" y="1339517"/>
              <a:ext cx="3046586" cy="2638425"/>
              <a:chOff x="3563888" y="1700808"/>
              <a:chExt cx="3046586" cy="2638425"/>
            </a:xfrm>
          </p:grpSpPr>
          <p:pic>
            <p:nvPicPr>
              <p:cNvPr id="2058" name="Picture 10" descr="C:\Users\User\AppData\Local\Microsoft\Windows\Temporary Internet Files\Content.IE5\9A0JZ2G6\MC90043795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2700933"/>
                <a:ext cx="1822450" cy="1638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C:\Users\User\AppData\Local\Microsoft\Windows\Temporary Internet Files\Content.IE5\7MSLD43Z\MC900437958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1700808"/>
                <a:ext cx="1765300" cy="1819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그룹 19"/>
            <p:cNvGrpSpPr/>
            <p:nvPr/>
          </p:nvGrpSpPr>
          <p:grpSpPr>
            <a:xfrm rot="11781858">
              <a:off x="3172041" y="1788513"/>
              <a:ext cx="3046586" cy="2638425"/>
              <a:chOff x="3563888" y="1700808"/>
              <a:chExt cx="3046586" cy="2638425"/>
            </a:xfrm>
          </p:grpSpPr>
          <p:pic>
            <p:nvPicPr>
              <p:cNvPr id="21" name="Picture 10" descr="C:\Users\User\AppData\Local\Microsoft\Windows\Temporary Internet Files\Content.IE5\9A0JZ2G6\MC90043795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2700933"/>
                <a:ext cx="1822450" cy="1638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User\AppData\Local\Microsoft\Windows\Temporary Internet Files\Content.IE5\7MSLD43Z\MC900437958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1700808"/>
                <a:ext cx="1765300" cy="1819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578120" y="3057146"/>
            <a:ext cx="6480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b="1" dirty="0" smtClean="0">
                <a:latin typeface="+mn-ea"/>
              </a:rPr>
              <a:t>나의 배려지수는</a:t>
            </a:r>
            <a:r>
              <a:rPr lang="en-US" altLang="ko-KR" sz="2600" b="1" dirty="0" smtClean="0">
                <a:latin typeface="+mn-ea"/>
              </a:rPr>
              <a:t>?</a:t>
            </a:r>
          </a:p>
        </p:txBody>
      </p:sp>
      <p:sp>
        <p:nvSpPr>
          <p:cNvPr id="8" name="오른쪽 화살표 7"/>
          <p:cNvSpPr/>
          <p:nvPr/>
        </p:nvSpPr>
        <p:spPr>
          <a:xfrm>
            <a:off x="0" y="5589240"/>
            <a:ext cx="5262194" cy="1008112"/>
          </a:xfrm>
          <a:prstGeom prst="rightArrow">
            <a:avLst>
              <a:gd name="adj1" fmla="val 50000"/>
              <a:gd name="adj2" fmla="val 7214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+mn-ea"/>
              </a:rPr>
              <a:t>다음 문항 중 </a:t>
            </a:r>
            <a:r>
              <a:rPr lang="en-US" altLang="ko-KR" sz="1600" dirty="0" smtClean="0">
                <a:latin typeface="+mn-ea"/>
              </a:rPr>
              <a:t>‘</a:t>
            </a:r>
            <a:r>
              <a:rPr lang="ko-KR" altLang="en-US" sz="1600" dirty="0" smtClean="0">
                <a:latin typeface="+mn-ea"/>
              </a:rPr>
              <a:t>예</a:t>
            </a:r>
            <a:r>
              <a:rPr lang="en-US" altLang="ko-KR" sz="1600" dirty="0" smtClean="0">
                <a:latin typeface="+mn-ea"/>
              </a:rPr>
              <a:t>’</a:t>
            </a:r>
            <a:r>
              <a:rPr lang="ko-KR" altLang="en-US" sz="1600" dirty="0" smtClean="0">
                <a:latin typeface="+mn-ea"/>
              </a:rPr>
              <a:t>의 </a:t>
            </a:r>
            <a:r>
              <a:rPr lang="ko-KR" altLang="en-US" sz="1600" dirty="0" err="1" smtClean="0">
                <a:latin typeface="+mn-ea"/>
              </a:rPr>
              <a:t>갯수를</a:t>
            </a:r>
            <a:r>
              <a:rPr lang="ko-KR" altLang="en-US" sz="1600" dirty="0" smtClean="0">
                <a:latin typeface="+mn-ea"/>
              </a:rPr>
              <a:t> 체크해보세요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5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4" animBg="1"/>
      <p:bldP spid="8" grpId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2095220"/>
            <a:ext cx="7056784" cy="9913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다른 사람과 입장을 바꿔 생각하는 것이 어렵지 않다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1691680" y="3518613"/>
            <a:ext cx="6977136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가족이나 다른 사람의 말을 경청한다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200" y="4958773"/>
            <a:ext cx="7056784" cy="9913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대화할 때 상대방이 어떻게 느낄지를 </a:t>
            </a:r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먼저 생각하고 말하는 편이다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 rot="20112241">
            <a:off x="6794997" y="2043643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 rot="424492">
            <a:off x="989772" y="3810342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0372" y="5693186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41226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나의 배려 지수는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2775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2094809"/>
            <a:ext cx="7056784" cy="9913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나에게 도움을 준 사람에게 감사의 표현을 한다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1691680" y="3518202"/>
            <a:ext cx="6977136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150" dirty="0" smtClean="0">
                <a:solidFill>
                  <a:schemeClr val="tx1"/>
                </a:solidFill>
                <a:latin typeface="+mn-ea"/>
              </a:rPr>
              <a:t>공연장</a:t>
            </a:r>
            <a:r>
              <a:rPr lang="en-US" altLang="ko-KR" sz="2000" b="1" spc="-150" dirty="0">
                <a:solidFill>
                  <a:schemeClr val="tx1"/>
                </a:solidFill>
                <a:latin typeface="+mn-ea"/>
                <a:ea typeface="맑은 고딕"/>
              </a:rPr>
              <a:t>∙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+mn-ea"/>
              </a:rPr>
              <a:t>전시장에 들어갈 때 휴대전화를 진동으로 바꾼다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000" b="1" spc="-1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200" y="4958362"/>
            <a:ext cx="7056784" cy="9913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spc="-150" dirty="0" smtClean="0">
                <a:solidFill>
                  <a:schemeClr val="tx1"/>
                </a:solidFill>
                <a:latin typeface="+mn-ea"/>
              </a:rPr>
              <a:t>운전 중 차선변경 할 때 반드시 </a:t>
            </a:r>
            <a:r>
              <a:rPr lang="ko-KR" altLang="en-US" sz="2000" b="1" spc="-150" dirty="0" err="1" smtClean="0">
                <a:solidFill>
                  <a:schemeClr val="tx1"/>
                </a:solidFill>
                <a:latin typeface="+mn-ea"/>
              </a:rPr>
              <a:t>깜빡이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+mn-ea"/>
              </a:rPr>
              <a:t> 신호를 보낸다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 rot="424492">
            <a:off x="701740" y="4084093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 rot="20955170">
            <a:off x="6534388" y="1894754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 rot="20955170">
            <a:off x="6534388" y="5610291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267744" y="476672"/>
            <a:ext cx="41226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나의 배려 지수는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241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2094809"/>
            <a:ext cx="7056784" cy="9913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동네 이웃을 만나면 먼저 인사한다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1691680" y="3518202"/>
            <a:ext cx="6977136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spc="-200" dirty="0" err="1" smtClean="0">
                <a:solidFill>
                  <a:schemeClr val="tx1"/>
                </a:solidFill>
                <a:latin typeface="+mn-ea"/>
              </a:rPr>
              <a:t>비오는</a:t>
            </a:r>
            <a:r>
              <a:rPr lang="ko-KR" altLang="en-US" sz="2000" b="1" spc="-200" dirty="0" smtClean="0">
                <a:solidFill>
                  <a:schemeClr val="tx1"/>
                </a:solidFill>
                <a:latin typeface="+mn-ea"/>
              </a:rPr>
              <a:t> 날 좁은 길에서 우산을 들어 올려 부딪치지 않게 지나간다</a:t>
            </a:r>
            <a:r>
              <a:rPr lang="en-US" altLang="ko-KR" sz="2000" b="1" spc="-200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000" b="1" spc="-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200" y="4958362"/>
            <a:ext cx="7056784" cy="9913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000" b="1" spc="-150" dirty="0" smtClean="0">
                <a:solidFill>
                  <a:schemeClr val="tx1"/>
                </a:solidFill>
                <a:latin typeface="+mn-ea"/>
              </a:rPr>
              <a:t>엘리베이터를 탈 때 짐이 많은 사람이 있으면 </a:t>
            </a:r>
            <a:endParaRPr lang="en-US" altLang="ko-KR" sz="2000" b="1" spc="-15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ko-KR" altLang="en-US" sz="2000" b="1" spc="-150" dirty="0" smtClean="0">
                <a:solidFill>
                  <a:schemeClr val="tx1"/>
                </a:solidFill>
                <a:latin typeface="+mn-ea"/>
              </a:rPr>
              <a:t>버튼을 대신 눌러준다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+mn-ea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 rot="424492">
            <a:off x="701740" y="4084093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 rot="20955170">
            <a:off x="6534388" y="1894754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 rot="20955170">
            <a:off x="6534388" y="5610291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267744" y="476672"/>
            <a:ext cx="41226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나의 배려 지수는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0567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25557" y="4050359"/>
            <a:ext cx="1758211" cy="1561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아직은 더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!</a:t>
            </a:r>
          </a:p>
          <a:p>
            <a:pPr algn="ctr"/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400" b="1" spc="-15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사소한 일상에서부터  시작해보세요</a:t>
            </a:r>
            <a:endParaRPr lang="ko-KR" altLang="en-US" sz="1400" b="1" spc="-150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75856" y="3445003"/>
            <a:ext cx="1814317" cy="207222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조금만 더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~</a:t>
            </a:r>
          </a:p>
          <a:p>
            <a:pPr algn="ctr"/>
            <a:endParaRPr lang="en-US" altLang="ko-KR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지금처럼 꾸준히 실천해보세요</a:t>
            </a:r>
            <a:endParaRPr lang="ko-KR" altLang="en-US" sz="16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940152" y="2708921"/>
            <a:ext cx="1872209" cy="26642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당신은 </a:t>
            </a: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err="1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배려왕</a:t>
            </a:r>
            <a:r>
              <a:rPr lang="en-US" altLang="ko-KR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!</a:t>
            </a:r>
          </a:p>
          <a:p>
            <a:pPr algn="ctr"/>
            <a:endParaRPr lang="en-US" altLang="ko-KR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다른 사람을 </a:t>
            </a:r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배려하는 마음이 크시네요</a:t>
            </a:r>
            <a:r>
              <a:rPr lang="en-US" altLang="ko-KR" sz="1600" b="1" dirty="0">
                <a:solidFill>
                  <a:schemeClr val="accent4">
                    <a:lumMod val="50000"/>
                  </a:schemeClr>
                </a:solidFill>
                <a:latin typeface="+mn-ea"/>
              </a:rPr>
              <a:t>!</a:t>
            </a:r>
            <a:endParaRPr lang="ko-KR" altLang="en-US" sz="16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786" y="36874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n-ea"/>
              </a:rPr>
              <a:t>0 ~ 4</a:t>
            </a:r>
            <a:r>
              <a:rPr lang="ko-KR" altLang="en-US" sz="2400" b="1" dirty="0" smtClean="0">
                <a:latin typeface="+mn-ea"/>
              </a:rPr>
              <a:t>개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7069" y="303934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n-ea"/>
              </a:rPr>
              <a:t>5 ~ 7</a:t>
            </a:r>
            <a:r>
              <a:rPr lang="ko-KR" altLang="en-US" sz="2400" b="1" dirty="0" smtClean="0">
                <a:latin typeface="+mn-ea"/>
              </a:rPr>
              <a:t>개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21857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atin typeface="+mn-ea"/>
              </a:rPr>
              <a:t>8 ~ 10</a:t>
            </a:r>
            <a:r>
              <a:rPr lang="ko-KR" altLang="en-US" sz="2800" b="1" dirty="0" smtClean="0">
                <a:latin typeface="+mn-ea"/>
              </a:rPr>
              <a:t>개</a:t>
            </a:r>
            <a:endParaRPr lang="ko-KR" altLang="en-US" sz="2800" b="1" dirty="0">
              <a:latin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771800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2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결 과 보 기</a:t>
            </a:r>
            <a:endParaRPr lang="ko-KR" altLang="en-US" sz="32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23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1689076329"/>
              </p:ext>
            </p:extLst>
          </p:nvPr>
        </p:nvGraphicFramePr>
        <p:xfrm>
          <a:off x="-396552" y="714028"/>
          <a:ext cx="8640960" cy="602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627784" y="476672"/>
            <a:ext cx="3600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배려의 정의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96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29B404-C391-4AA2-A165-29F1A93B4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829B404-C391-4AA2-A165-29F1A93B4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EE2486-6FF9-43D8-8413-B0D0EC755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B0EE2486-6FF9-43D8-8413-B0D0EC755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DF5804-B5AC-4408-A4E3-44F72A529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BDF5804-B5AC-4408-A4E3-44F72A529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84C106-7A24-4A97-80FE-3DF3BC955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984C106-7A24-4A97-80FE-3DF3BC955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F5DD08-C7B0-498C-B5BB-4FD8280F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AF5DD08-C7B0-498C-B5BB-4FD8280FF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8CF40-3213-4A1D-8C05-EB158C81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9BB8CF40-3213-4A1D-8C05-EB158C81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심플 테마</Template>
  <TotalTime>1803</TotalTime>
  <Words>537</Words>
  <Application>Microsoft Office PowerPoint</Application>
  <PresentationFormat>화면 슬라이드 쇼(4:3)</PresentationFormat>
  <Paragraphs>139</Paragraphs>
  <Slides>19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New_Simple01</vt:lpstr>
      <vt:lpstr>행복한 아이를 위한  부모인성교육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배려에 대한 명언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행복한 아이를 위한  부모인성교육</dc:title>
  <dc:creator>User</dc:creator>
  <cp:lastModifiedBy>중앙육아</cp:lastModifiedBy>
  <cp:revision>123</cp:revision>
  <dcterms:created xsi:type="dcterms:W3CDTF">2014-07-28T00:19:03Z</dcterms:created>
  <dcterms:modified xsi:type="dcterms:W3CDTF">2015-05-11T07:40:34Z</dcterms:modified>
</cp:coreProperties>
</file>