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95" r:id="rId5"/>
    <p:sldId id="296" r:id="rId6"/>
    <p:sldId id="297" r:id="rId7"/>
    <p:sldId id="298" r:id="rId8"/>
    <p:sldId id="281" r:id="rId9"/>
    <p:sldId id="299" r:id="rId10"/>
    <p:sldId id="283" r:id="rId11"/>
    <p:sldId id="290" r:id="rId12"/>
    <p:sldId id="271" r:id="rId13"/>
    <p:sldId id="301" r:id="rId14"/>
    <p:sldId id="300" r:id="rId15"/>
    <p:sldId id="291" r:id="rId16"/>
    <p:sldId id="277" r:id="rId17"/>
    <p:sldId id="29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qXTPnd51VuClsUiWLbOKQ==" hashData="/xY9dh3xDw6aEVoiplGJOc9N+F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859"/>
    <a:srgbClr val="38AA71"/>
    <a:srgbClr val="87A846"/>
    <a:srgbClr val="91B44A"/>
    <a:srgbClr val="B2CB7F"/>
    <a:srgbClr val="BCDCAC"/>
    <a:srgbClr val="97C87E"/>
    <a:srgbClr val="58A244"/>
    <a:srgbClr val="71B450"/>
    <a:srgbClr val="76D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4660"/>
  </p:normalViewPr>
  <p:slideViewPr>
    <p:cSldViewPr>
      <p:cViewPr>
        <p:scale>
          <a:sx n="75" d="100"/>
          <a:sy n="75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789AB-11B4-4CBB-991A-FC9E4542497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AD7212F-6657-482A-95CA-17355E059D1C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4000" b="0" dirty="0" smtClean="0">
              <a:solidFill>
                <a:schemeClr val="tx1"/>
              </a:solidFill>
            </a:rPr>
            <a:t>질 서</a:t>
          </a:r>
          <a:endParaRPr lang="ko-KR" altLang="en-US" sz="4000" b="0" dirty="0">
            <a:solidFill>
              <a:schemeClr val="tx1"/>
            </a:solidFill>
          </a:endParaRPr>
        </a:p>
      </dgm:t>
    </dgm:pt>
    <dgm:pt modelId="{2204A132-2A5C-4C99-A565-9B3A6D2DECF5}" type="par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47E91984-AF5C-4012-AC94-B58E83FC0FA2}" type="sib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E8DA233C-E94F-4248-9328-F16D9181548B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2000" b="1" spc="0" dirty="0" smtClean="0">
              <a:solidFill>
                <a:schemeClr val="tx1"/>
              </a:solidFill>
              <a:latin typeface="+mn-ea"/>
              <a:ea typeface="+mn-ea"/>
            </a:rPr>
            <a:t>혼란 없이      </a:t>
          </a:r>
          <a:r>
            <a:rPr lang="ko-KR" altLang="en-US" sz="200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순조롭게      이루어지게   하는 </a:t>
          </a:r>
          <a:r>
            <a:rPr lang="ko-KR" altLang="en-US" sz="2000" b="1" spc="0" dirty="0" smtClean="0">
              <a:solidFill>
                <a:schemeClr val="tx1"/>
              </a:solidFill>
              <a:latin typeface="+mn-ea"/>
              <a:ea typeface="+mn-ea"/>
            </a:rPr>
            <a:t>순서와 차례</a:t>
          </a:r>
          <a:endParaRPr lang="ko-KR" altLang="en-US" sz="2000" b="1" spc="0" dirty="0">
            <a:latin typeface="+mn-ea"/>
            <a:ea typeface="+mn-ea"/>
          </a:endParaRPr>
        </a:p>
      </dgm:t>
    </dgm:pt>
    <dgm:pt modelId="{E84574EF-5EB6-4BBA-9AA5-42E99BF2AAEC}" type="par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3901F170-F320-43FF-A08D-9DA1241D7D77}" type="sib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A4AC81CD-3534-4655-9387-EEAA2D006247}">
      <dgm:prSet phldrT="[텍스트]" custT="1"/>
      <dgm:spPr>
        <a:solidFill>
          <a:schemeClr val="bg1"/>
        </a:solidFill>
        <a:ln>
          <a:noFill/>
        </a:ln>
      </dgm:spPr>
      <dgm:t>
        <a:bodyPr/>
        <a:lstStyle/>
        <a:p>
          <a:pPr latinLnBrk="1"/>
          <a:r>
            <a:rPr lang="ko-KR" altLang="en-US" sz="1800" dirty="0" smtClean="0">
              <a:solidFill>
                <a:schemeClr val="accent2">
                  <a:lumMod val="75000"/>
                </a:schemeClr>
              </a:solidFill>
            </a:rPr>
            <a:t>하나의</a:t>
          </a:r>
          <a:r>
            <a:rPr lang="ko-KR" altLang="en-US" sz="1800" b="1" dirty="0" smtClean="0"/>
            <a:t> 안전한 전체를 </a:t>
          </a:r>
          <a:r>
            <a:rPr lang="ko-KR" altLang="en-US" sz="1800" dirty="0" smtClean="0">
              <a:solidFill>
                <a:schemeClr val="accent2">
                  <a:lumMod val="75000"/>
                </a:schemeClr>
              </a:solidFill>
            </a:rPr>
            <a:t>유지하기 위한 </a:t>
          </a:r>
          <a:r>
            <a:rPr lang="ko-KR" altLang="en-US" sz="1800" b="1" dirty="0" smtClean="0"/>
            <a:t>다수가     지키는 규칙</a:t>
          </a:r>
          <a:endParaRPr lang="ko-KR" altLang="en-US" sz="1800" b="0" dirty="0">
            <a:solidFill>
              <a:schemeClr val="accent2">
                <a:lumMod val="75000"/>
              </a:schemeClr>
            </a:solidFill>
          </a:endParaRPr>
        </a:p>
      </dgm:t>
    </dgm:pt>
    <dgm:pt modelId="{117BFF32-2232-46AF-96C1-A58F5D560002}" type="par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50BA3CBD-8FD6-453C-B88F-FD6EE87506A2}" type="sib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DB11E8A4-59AB-4D32-A7B2-352A35ECE968}" type="pres">
      <dgm:prSet presAssocID="{54C789AB-11B4-4CBB-991A-FC9E4542497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41A401-6855-4FD4-BDFB-0081B6E6BCBE}" type="pres">
      <dgm:prSet presAssocID="{A4AC81CD-3534-4655-9387-EEAA2D006247}" presName="Accent3" presStyleCnt="0"/>
      <dgm:spPr/>
    </dgm:pt>
    <dgm:pt modelId="{AAF5DD08-C7B0-498C-B5BB-4FD8280FFC86}" type="pres">
      <dgm:prSet presAssocID="{A4AC81CD-3534-4655-9387-EEAA2D006247}" presName="Accent" presStyleLbl="node1" presStyleIdx="0" presStyleCnt="3"/>
      <dgm:spPr>
        <a:solidFill>
          <a:srgbClr val="C00000"/>
        </a:solidFill>
      </dgm:spPr>
      <dgm:t>
        <a:bodyPr/>
        <a:lstStyle/>
        <a:p>
          <a:pPr latinLnBrk="1"/>
          <a:endParaRPr lang="ko-KR" altLang="en-US"/>
        </a:p>
      </dgm:t>
    </dgm:pt>
    <dgm:pt modelId="{562307C6-376E-4841-A2A4-23CE90101BBB}" type="pres">
      <dgm:prSet presAssocID="{A4AC81CD-3534-4655-9387-EEAA2D006247}" presName="ParentBackground3" presStyleCnt="0"/>
      <dgm:spPr/>
    </dgm:pt>
    <dgm:pt modelId="{9BB8CF40-3213-4A1D-8C05-EB158C813E5C}" type="pres">
      <dgm:prSet presAssocID="{A4AC81CD-3534-4655-9387-EEAA2D006247}" presName="ParentBackground" presStyleLbl="fg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C11C30-12F9-4EB3-9F4F-3A1F5547629C}" type="pres">
      <dgm:prSet presAssocID="{A4AC81CD-3534-4655-9387-EEAA2D00624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80A2C8-3FD7-413F-9A75-343296BDC103}" type="pres">
      <dgm:prSet presAssocID="{E8DA233C-E94F-4248-9328-F16D9181548B}" presName="Accent2" presStyleCnt="0"/>
      <dgm:spPr/>
    </dgm:pt>
    <dgm:pt modelId="{BBDF5804-B5AC-4408-A4E3-44F72A5296D1}" type="pres">
      <dgm:prSet presAssocID="{E8DA233C-E94F-4248-9328-F16D9181548B}" presName="Accent" presStyleLbl="node1" presStyleIdx="1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8E71F610-7333-4367-8C99-2BC87481C094}" type="pres">
      <dgm:prSet presAssocID="{E8DA233C-E94F-4248-9328-F16D9181548B}" presName="ParentBackground2" presStyleCnt="0"/>
      <dgm:spPr/>
    </dgm:pt>
    <dgm:pt modelId="{C984C106-7A24-4A97-80FE-3DF3BC955632}" type="pres">
      <dgm:prSet presAssocID="{E8DA233C-E94F-4248-9328-F16D9181548B}" presName="ParentBackground" presStyleLbl="fgAcc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E72DBE-F2A6-4607-823B-82939F705800}" type="pres">
      <dgm:prSet presAssocID="{E8DA233C-E94F-4248-9328-F16D9181548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5540E8-6233-40C4-8D87-855431B1C038}" type="pres">
      <dgm:prSet presAssocID="{7AD7212F-6657-482A-95CA-17355E059D1C}" presName="Accent1" presStyleCnt="0"/>
      <dgm:spPr/>
    </dgm:pt>
    <dgm:pt modelId="{A829B404-C391-4AA2-A165-29F1A93B42A1}" type="pres">
      <dgm:prSet presAssocID="{7AD7212F-6657-482A-95CA-17355E059D1C}" presName="Accent" presStyleLbl="node1" presStyleIdx="2" presStyleCnt="3"/>
      <dgm:spPr>
        <a:solidFill>
          <a:srgbClr val="FF967D"/>
        </a:solidFill>
      </dgm:spPr>
      <dgm:t>
        <a:bodyPr/>
        <a:lstStyle/>
        <a:p>
          <a:pPr latinLnBrk="1"/>
          <a:endParaRPr lang="ko-KR" altLang="en-US"/>
        </a:p>
      </dgm:t>
    </dgm:pt>
    <dgm:pt modelId="{4E9069F1-6347-4A2B-A864-EA14FC77BEF1}" type="pres">
      <dgm:prSet presAssocID="{7AD7212F-6657-482A-95CA-17355E059D1C}" presName="ParentBackground1" presStyleCnt="0"/>
      <dgm:spPr/>
    </dgm:pt>
    <dgm:pt modelId="{B0EE2486-6FF9-43D8-8413-B0D0EC755371}" type="pres">
      <dgm:prSet presAssocID="{7AD7212F-6657-482A-95CA-17355E059D1C}" presName="ParentBackground" presStyleLbl="fgAcc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C8F2D6-A2B1-4244-AED8-DCFCCBCB6E75}" type="pres">
      <dgm:prSet presAssocID="{7AD7212F-6657-482A-95CA-17355E059D1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143DBD-C5C9-4138-8292-03DFF1F53191}" type="presOf" srcId="{A4AC81CD-3534-4655-9387-EEAA2D006247}" destId="{9BB8CF40-3213-4A1D-8C05-EB158C813E5C}" srcOrd="0" destOrd="0" presId="urn:microsoft.com/office/officeart/2011/layout/CircleProcess"/>
    <dgm:cxn modelId="{3E220EDE-D5D9-4A4F-B071-0901766EE1C3}" type="presOf" srcId="{7AD7212F-6657-482A-95CA-17355E059D1C}" destId="{ECC8F2D6-A2B1-4244-AED8-DCFCCBCB6E75}" srcOrd="1" destOrd="0" presId="urn:microsoft.com/office/officeart/2011/layout/CircleProcess"/>
    <dgm:cxn modelId="{5DD88BA8-36DF-4F7C-A1DC-9C44E31F684A}" type="presOf" srcId="{E8DA233C-E94F-4248-9328-F16D9181548B}" destId="{C984C106-7A24-4A97-80FE-3DF3BC955632}" srcOrd="0" destOrd="0" presId="urn:microsoft.com/office/officeart/2011/layout/CircleProcess"/>
    <dgm:cxn modelId="{89FD0417-A4E2-4D50-AE40-BCA2C37CE065}" type="presOf" srcId="{54C789AB-11B4-4CBB-991A-FC9E4542497E}" destId="{DB11E8A4-59AB-4D32-A7B2-352A35ECE968}" srcOrd="0" destOrd="0" presId="urn:microsoft.com/office/officeart/2011/layout/CircleProcess"/>
    <dgm:cxn modelId="{724FF621-E4A7-4F2E-9D14-4310387679C8}" srcId="{54C789AB-11B4-4CBB-991A-FC9E4542497E}" destId="{A4AC81CD-3534-4655-9387-EEAA2D006247}" srcOrd="2" destOrd="0" parTransId="{117BFF32-2232-46AF-96C1-A58F5D560002}" sibTransId="{50BA3CBD-8FD6-453C-B88F-FD6EE87506A2}"/>
    <dgm:cxn modelId="{07EC7E1E-DFF4-4136-B822-46350925AA2D}" srcId="{54C789AB-11B4-4CBB-991A-FC9E4542497E}" destId="{E8DA233C-E94F-4248-9328-F16D9181548B}" srcOrd="1" destOrd="0" parTransId="{E84574EF-5EB6-4BBA-9AA5-42E99BF2AAEC}" sibTransId="{3901F170-F320-43FF-A08D-9DA1241D7D77}"/>
    <dgm:cxn modelId="{53A4A0DC-B9DF-454E-85D2-DE0FE81CB267}" type="presOf" srcId="{E8DA233C-E94F-4248-9328-F16D9181548B}" destId="{CEE72DBE-F2A6-4607-823B-82939F705800}" srcOrd="1" destOrd="0" presId="urn:microsoft.com/office/officeart/2011/layout/CircleProcess"/>
    <dgm:cxn modelId="{D864A254-56F5-4081-A8E1-E4BDA527D9D2}" type="presOf" srcId="{7AD7212F-6657-482A-95CA-17355E059D1C}" destId="{B0EE2486-6FF9-43D8-8413-B0D0EC755371}" srcOrd="0" destOrd="0" presId="urn:microsoft.com/office/officeart/2011/layout/CircleProcess"/>
    <dgm:cxn modelId="{DC12942D-B6C4-4531-A442-3A5CE80F6723}" type="presOf" srcId="{A4AC81CD-3534-4655-9387-EEAA2D006247}" destId="{F5C11C30-12F9-4EB3-9F4F-3A1F5547629C}" srcOrd="1" destOrd="0" presId="urn:microsoft.com/office/officeart/2011/layout/CircleProcess"/>
    <dgm:cxn modelId="{4FC38241-9B3D-4E3E-8168-83BFECCF02F4}" srcId="{54C789AB-11B4-4CBB-991A-FC9E4542497E}" destId="{7AD7212F-6657-482A-95CA-17355E059D1C}" srcOrd="0" destOrd="0" parTransId="{2204A132-2A5C-4C99-A565-9B3A6D2DECF5}" sibTransId="{47E91984-AF5C-4012-AC94-B58E83FC0FA2}"/>
    <dgm:cxn modelId="{26E8EC99-A962-4099-A3DB-43FAE6355F4C}" type="presParOf" srcId="{DB11E8A4-59AB-4D32-A7B2-352A35ECE968}" destId="{AA41A401-6855-4FD4-BDFB-0081B6E6BCBE}" srcOrd="0" destOrd="0" presId="urn:microsoft.com/office/officeart/2011/layout/CircleProcess"/>
    <dgm:cxn modelId="{4142A425-7BEF-4F77-87DC-5FECAB90745A}" type="presParOf" srcId="{AA41A401-6855-4FD4-BDFB-0081B6E6BCBE}" destId="{AAF5DD08-C7B0-498C-B5BB-4FD8280FFC86}" srcOrd="0" destOrd="0" presId="urn:microsoft.com/office/officeart/2011/layout/CircleProcess"/>
    <dgm:cxn modelId="{CF186D9C-ED42-41E9-AC9B-EDAF4032AE0C}" type="presParOf" srcId="{DB11E8A4-59AB-4D32-A7B2-352A35ECE968}" destId="{562307C6-376E-4841-A2A4-23CE90101BBB}" srcOrd="1" destOrd="0" presId="urn:microsoft.com/office/officeart/2011/layout/CircleProcess"/>
    <dgm:cxn modelId="{C85C192C-0B06-403B-A2B3-F8C64B2B5BF8}" type="presParOf" srcId="{562307C6-376E-4841-A2A4-23CE90101BBB}" destId="{9BB8CF40-3213-4A1D-8C05-EB158C813E5C}" srcOrd="0" destOrd="0" presId="urn:microsoft.com/office/officeart/2011/layout/CircleProcess"/>
    <dgm:cxn modelId="{1281E1A5-D076-4814-82BD-F662220A359A}" type="presParOf" srcId="{DB11E8A4-59AB-4D32-A7B2-352A35ECE968}" destId="{F5C11C30-12F9-4EB3-9F4F-3A1F5547629C}" srcOrd="2" destOrd="0" presId="urn:microsoft.com/office/officeart/2011/layout/CircleProcess"/>
    <dgm:cxn modelId="{3F8EFADA-E13C-48FD-8B54-8B2CE65018EB}" type="presParOf" srcId="{DB11E8A4-59AB-4D32-A7B2-352A35ECE968}" destId="{EF80A2C8-3FD7-413F-9A75-343296BDC103}" srcOrd="3" destOrd="0" presId="urn:microsoft.com/office/officeart/2011/layout/CircleProcess"/>
    <dgm:cxn modelId="{3A18BE06-B7A5-427A-9187-8DECBE3E2384}" type="presParOf" srcId="{EF80A2C8-3FD7-413F-9A75-343296BDC103}" destId="{BBDF5804-B5AC-4408-A4E3-44F72A5296D1}" srcOrd="0" destOrd="0" presId="urn:microsoft.com/office/officeart/2011/layout/CircleProcess"/>
    <dgm:cxn modelId="{2DE4FDD6-25A8-4935-8A74-98335041812B}" type="presParOf" srcId="{DB11E8A4-59AB-4D32-A7B2-352A35ECE968}" destId="{8E71F610-7333-4367-8C99-2BC87481C094}" srcOrd="4" destOrd="0" presId="urn:microsoft.com/office/officeart/2011/layout/CircleProcess"/>
    <dgm:cxn modelId="{1B535C84-ECA8-4206-8CBB-8DDC52AE0604}" type="presParOf" srcId="{8E71F610-7333-4367-8C99-2BC87481C094}" destId="{C984C106-7A24-4A97-80FE-3DF3BC955632}" srcOrd="0" destOrd="0" presId="urn:microsoft.com/office/officeart/2011/layout/CircleProcess"/>
    <dgm:cxn modelId="{733E0C24-5334-41A7-B500-97D5522E53E9}" type="presParOf" srcId="{DB11E8A4-59AB-4D32-A7B2-352A35ECE968}" destId="{CEE72DBE-F2A6-4607-823B-82939F705800}" srcOrd="5" destOrd="0" presId="urn:microsoft.com/office/officeart/2011/layout/CircleProcess"/>
    <dgm:cxn modelId="{9686D2B5-03B2-4CE1-8470-7D3D204EBA86}" type="presParOf" srcId="{DB11E8A4-59AB-4D32-A7B2-352A35ECE968}" destId="{395540E8-6233-40C4-8D87-855431B1C038}" srcOrd="6" destOrd="0" presId="urn:microsoft.com/office/officeart/2011/layout/CircleProcess"/>
    <dgm:cxn modelId="{0A299EBE-78D1-4080-9B8C-CAB7BED70E81}" type="presParOf" srcId="{395540E8-6233-40C4-8D87-855431B1C038}" destId="{A829B404-C391-4AA2-A165-29F1A93B42A1}" srcOrd="0" destOrd="0" presId="urn:microsoft.com/office/officeart/2011/layout/CircleProcess"/>
    <dgm:cxn modelId="{17A08B83-7B02-49FD-A839-B7E4CBF088EB}" type="presParOf" srcId="{DB11E8A4-59AB-4D32-A7B2-352A35ECE968}" destId="{4E9069F1-6347-4A2B-A864-EA14FC77BEF1}" srcOrd="7" destOrd="0" presId="urn:microsoft.com/office/officeart/2011/layout/CircleProcess"/>
    <dgm:cxn modelId="{DCDF4380-C77B-47C1-A8FE-E7B0C8A6C92A}" type="presParOf" srcId="{4E9069F1-6347-4A2B-A864-EA14FC77BEF1}" destId="{B0EE2486-6FF9-43D8-8413-B0D0EC755371}" srcOrd="0" destOrd="0" presId="urn:microsoft.com/office/officeart/2011/layout/CircleProcess"/>
    <dgm:cxn modelId="{17309A46-DFF1-4DE1-8FE1-20D4AA5409E9}" type="presParOf" srcId="{DB11E8A4-59AB-4D32-A7B2-352A35ECE968}" destId="{ECC8F2D6-A2B1-4244-AED8-DCFCCBCB6E7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원형 프로세스형"/>
  <dgm:desc val="프로세스의 연속 단계를 표시합니다. 수준 1 도형은 11개까지만 포함할 수 있으며, 수준 2 도형은 수에 제한 없이 포함할 수 있습니다. 텍스트 양이 적은 경우 가장 적합합니다. 사용하지 않는 텍스트는 표시되지 않지만 레이아웃을 전환할 경우 사용 가능합니다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B8B0-C63B-4052-A610-6D2B3D4C8CD8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72EE-BC99-4EF0-A214-5DC54A1C7D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13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72EE-BC99-4EF0-A214-5DC54A1C7D6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wedu.go.kr/page/lawnorder/lawnorder_logoso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2843808" y="2204864"/>
            <a:ext cx="3744416" cy="1800200"/>
          </a:xfrm>
          <a:prstGeom prst="round2DiagRect">
            <a:avLst/>
          </a:prstGeom>
          <a:solidFill>
            <a:srgbClr val="BCDCAC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Ⅴ.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기본이 바른 아이로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키우기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71B4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3200" b="1" dirty="0" smtClean="0">
                <a:solidFill>
                  <a:srgbClr val="38AA7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 서</a:t>
            </a:r>
            <a:endParaRPr lang="ko-KR" altLang="en-US" sz="3200" b="1" dirty="0">
              <a:solidFill>
                <a:srgbClr val="38AA7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t="20000" r="21403" b="22611"/>
          <a:stretch/>
        </p:blipFill>
        <p:spPr>
          <a:xfrm>
            <a:off x="5880100" y="4221088"/>
            <a:ext cx="2667001" cy="2341737"/>
          </a:xfrm>
          <a:prstGeom prst="roundRect">
            <a:avLst/>
          </a:prstGeom>
          <a:effectLst>
            <a:glow rad="228600">
              <a:srgbClr val="3A9859">
                <a:alpha val="60000"/>
              </a:srgbClr>
            </a:glow>
            <a:softEdge rad="31750"/>
          </a:effectLst>
        </p:spPr>
      </p:pic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2376264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3A9859"/>
                </a:solidFill>
                <a:latin typeface="+mn-ea"/>
                <a:ea typeface="+mn-ea"/>
              </a:rPr>
              <a:t>행복한 아이를 위한 </a:t>
            </a:r>
            <a:r>
              <a:rPr lang="en-US" altLang="ko-KR" sz="2400" dirty="0" smtClean="0">
                <a:solidFill>
                  <a:srgbClr val="3A9859"/>
                </a:solidFill>
                <a:latin typeface="+mn-ea"/>
                <a:ea typeface="+mn-ea"/>
              </a:rPr>
              <a:t/>
            </a:r>
            <a:br>
              <a:rPr lang="en-US" altLang="ko-KR" sz="2400" dirty="0" smtClean="0">
                <a:solidFill>
                  <a:srgbClr val="3A9859"/>
                </a:solidFill>
                <a:latin typeface="+mn-ea"/>
                <a:ea typeface="+mn-ea"/>
              </a:rPr>
            </a:br>
            <a:r>
              <a:rPr lang="ko-KR" altLang="en-US" sz="2400" b="1" dirty="0" smtClean="0">
                <a:solidFill>
                  <a:srgbClr val="3A9859"/>
                </a:solidFill>
                <a:latin typeface="+mn-ea"/>
                <a:ea typeface="+mn-ea"/>
              </a:rPr>
              <a:t>부모인성교육</a:t>
            </a:r>
            <a:endParaRPr lang="ko-KR" altLang="en-US" sz="2400" b="1" dirty="0">
              <a:solidFill>
                <a:srgbClr val="3A985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5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29986" r="17600" b="23466"/>
          <a:stretch/>
        </p:blipFill>
        <p:spPr>
          <a:xfrm rot="360669">
            <a:off x="6814982" y="4684875"/>
            <a:ext cx="2070074" cy="1688918"/>
          </a:xfrm>
          <a:prstGeom prst="round2Same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404664"/>
            <a:ext cx="1838325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123727" y="476672"/>
            <a:ext cx="551927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공동체의 약속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, 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향약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123" name="Picture 3" descr="C:\Users\User\AppData\Local\Microsoft\Windows\Temporary Internet Files\Content.IE5\Y8AEHJCH\MC900424802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218">
            <a:off x="563843" y="1485565"/>
            <a:ext cx="6594996" cy="47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2654910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향약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: ‘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향촌의 규약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-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덕업상권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좋은 일은 서로 권한다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-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과실상규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: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잘못된 일은 서로 규제한다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-</a:t>
            </a:r>
            <a:r>
              <a:rPr lang="ko-KR" altLang="en-US" sz="2400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예속상교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예의를 지키며 서로 사귄다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-</a:t>
            </a:r>
            <a:r>
              <a:rPr lang="ko-KR" altLang="en-US" sz="2400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환난상휼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어려운 일은 서로 돕는다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797141" y="505266"/>
            <a:ext cx="54472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누리과정 인성교육 활동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질서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8" y="466949"/>
            <a:ext cx="2127250" cy="585787"/>
          </a:xfrm>
          <a:prstGeom prst="rect">
            <a:avLst/>
          </a:prstGeom>
          <a:noFill/>
          <a:ln>
            <a:noFill/>
          </a:ln>
          <a:effectLst>
            <a:glow rad="228600">
              <a:srgbClr val="00B9FA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2324612" y="2060848"/>
            <a:ext cx="3831564" cy="3744416"/>
            <a:chOff x="2771148" y="2095414"/>
            <a:chExt cx="3479145" cy="3468969"/>
          </a:xfrm>
        </p:grpSpPr>
        <p:sp>
          <p:nvSpPr>
            <p:cNvPr id="16" name="자유형 15"/>
            <p:cNvSpPr/>
            <p:nvPr/>
          </p:nvSpPr>
          <p:spPr>
            <a:xfrm>
              <a:off x="2836533" y="2095414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185081 w 3413760"/>
                <a:gd name="connsiteY1" fmla="*/ 853440 h 3413760"/>
                <a:gd name="connsiteX2" fmla="*/ 3185081 w 3413760"/>
                <a:gd name="connsiteY2" fmla="*/ 2560320 h 3413760"/>
                <a:gd name="connsiteX3" fmla="*/ 1706880 w 3413760"/>
                <a:gd name="connsiteY3" fmla="*/ 1706880 h 3413760"/>
                <a:gd name="connsiteX4" fmla="*/ 1706880 w 341376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316689" y="0"/>
                    <a:pt x="2880177" y="325329"/>
                    <a:pt x="3185081" y="853440"/>
                  </a:cubicBezTo>
                  <a:cubicBezTo>
                    <a:pt x="3489986" y="1381551"/>
                    <a:pt x="3489986" y="2032209"/>
                    <a:pt x="3185081" y="256032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453" tIns="743712" rIns="415747" bIns="1694688" numCol="1" spcCol="1270" anchor="ctr" anchorCtr="0">
              <a:noAutofit/>
            </a:bodyPr>
            <a:lstStyle/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  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     </a:t>
              </a: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기초질서</a:t>
              </a:r>
              <a:endParaRPr lang="en-US" altLang="ko-KR" sz="1050" b="1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자유형 16"/>
            <p:cNvSpPr/>
            <p:nvPr/>
          </p:nvSpPr>
          <p:spPr>
            <a:xfrm>
              <a:off x="2822785" y="2150623"/>
              <a:ext cx="3413760" cy="3413760"/>
            </a:xfrm>
            <a:custGeom>
              <a:avLst/>
              <a:gdLst>
                <a:gd name="connsiteX0" fmla="*/ 3185081 w 3413760"/>
                <a:gd name="connsiteY0" fmla="*/ 2560320 h 3413760"/>
                <a:gd name="connsiteX1" fmla="*/ 1706880 w 3413760"/>
                <a:gd name="connsiteY1" fmla="*/ 3413760 h 3413760"/>
                <a:gd name="connsiteX2" fmla="*/ 228679 w 3413760"/>
                <a:gd name="connsiteY2" fmla="*/ 2560320 h 3413760"/>
                <a:gd name="connsiteX3" fmla="*/ 1706880 w 3413760"/>
                <a:gd name="connsiteY3" fmla="*/ 1706880 h 3413760"/>
                <a:gd name="connsiteX4" fmla="*/ 3185081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3185081" y="2560320"/>
                  </a:moveTo>
                  <a:cubicBezTo>
                    <a:pt x="2880176" y="3088431"/>
                    <a:pt x="2316689" y="3413760"/>
                    <a:pt x="1706880" y="3413760"/>
                  </a:cubicBezTo>
                  <a:cubicBezTo>
                    <a:pt x="1097071" y="3413760"/>
                    <a:pt x="533583" y="3088431"/>
                    <a:pt x="228679" y="2560320"/>
                  </a:cubicBezTo>
                  <a:lnTo>
                    <a:pt x="1706880" y="1706880"/>
                  </a:lnTo>
                  <a:lnTo>
                    <a:pt x="3185081" y="25603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121" tIns="2235201" rIns="792479" bIns="325119" numCol="1" spcCol="1270" anchor="b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사회질서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9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1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2771148" y="2095414"/>
              <a:ext cx="3413760" cy="3413760"/>
            </a:xfrm>
            <a:custGeom>
              <a:avLst/>
              <a:gdLst>
                <a:gd name="connsiteX0" fmla="*/ 228679 w 3413760"/>
                <a:gd name="connsiteY0" fmla="*/ 2560320 h 3413760"/>
                <a:gd name="connsiteX1" fmla="*/ 228679 w 3413760"/>
                <a:gd name="connsiteY1" fmla="*/ 853440 h 3413760"/>
                <a:gd name="connsiteX2" fmla="*/ 1706880 w 3413760"/>
                <a:gd name="connsiteY2" fmla="*/ 0 h 3413760"/>
                <a:gd name="connsiteX3" fmla="*/ 1706880 w 3413760"/>
                <a:gd name="connsiteY3" fmla="*/ 1706880 h 3413760"/>
                <a:gd name="connsiteX4" fmla="*/ 228679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228679" y="2560320"/>
                  </a:moveTo>
                  <a:cubicBezTo>
                    <a:pt x="-76226" y="2032209"/>
                    <a:pt x="-76226" y="1381551"/>
                    <a:pt x="228679" y="853440"/>
                  </a:cubicBezTo>
                  <a:cubicBezTo>
                    <a:pt x="533584" y="325329"/>
                    <a:pt x="1097071" y="0"/>
                    <a:pt x="1706880" y="0"/>
                  </a:cubicBezTo>
                  <a:lnTo>
                    <a:pt x="1706880" y="1706880"/>
                  </a:lnTo>
                  <a:lnTo>
                    <a:pt x="228679" y="25603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747" tIns="743712" rIns="1819453" bIns="1694688" numCol="1" spcCol="1270" anchor="ctr" anchorCtr="0">
              <a:noAutofit/>
            </a:bodyPr>
            <a:lstStyle/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  법질서</a:t>
              </a:r>
              <a:r>
                <a:rPr lang="en-US" altLang="ko-KR" sz="1050" b="1" kern="1200" dirty="0" smtClean="0">
                  <a:solidFill>
                    <a:schemeClr val="tx1"/>
                  </a:solidFill>
                  <a:latin typeface="+mn-ea"/>
                </a:rPr>
                <a:t> </a:t>
              </a:r>
              <a:endParaRPr lang="ko-KR" altLang="en-US" sz="1050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9026" r="16848" b="32261"/>
          <a:stretch/>
        </p:blipFill>
        <p:spPr>
          <a:xfrm>
            <a:off x="6378683" y="2060848"/>
            <a:ext cx="2359913" cy="177313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20250" r="12619" b="16870"/>
          <a:stretch/>
        </p:blipFill>
        <p:spPr>
          <a:xfrm>
            <a:off x="6099308" y="4424261"/>
            <a:ext cx="2663254" cy="215109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16756" r="18213" b="22887"/>
          <a:stretch/>
        </p:blipFill>
        <p:spPr>
          <a:xfrm>
            <a:off x="216633" y="1871894"/>
            <a:ext cx="2017327" cy="20313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491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질서를 배우는 가족 놀이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" b="6421"/>
          <a:stretch/>
        </p:blipFill>
        <p:spPr>
          <a:xfrm>
            <a:off x="0" y="1916832"/>
            <a:ext cx="8964488" cy="482453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348">
            <a:off x="2957637" y="2658424"/>
            <a:ext cx="1254700" cy="954238"/>
          </a:xfrm>
          <a:prstGeom prst="rect">
            <a:avLst/>
          </a:prstGeom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2800335" y="548680"/>
            <a:ext cx="450797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err="1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양말공</a:t>
            </a:r>
            <a:r>
              <a:rPr lang="ko-KR" altLang="en-US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 슛 골인</a:t>
            </a: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!</a:t>
            </a:r>
            <a:endParaRPr lang="ko-KR" altLang="en-US" sz="3200" b="1" dirty="0">
              <a:solidFill>
                <a:schemeClr val="bg2">
                  <a:lumMod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0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13565 L 0.06077 0.137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질서를 배우는 가족 놀이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9584" r="16621" b="15806"/>
          <a:stretch/>
        </p:blipFill>
        <p:spPr>
          <a:xfrm>
            <a:off x="2274466" y="2780928"/>
            <a:ext cx="6654800" cy="3733800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800335" y="548680"/>
            <a:ext cx="450797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chemeClr val="bg2">
                    <a:lumMod val="25000"/>
                  </a:schemeClr>
                </a:solidFill>
                <a:latin typeface="+mj-ea"/>
              </a:rPr>
              <a:t>청소 기차 놀이</a:t>
            </a:r>
            <a:endParaRPr lang="ko-KR" altLang="en-US" sz="3200" b="1" dirty="0">
              <a:solidFill>
                <a:schemeClr val="bg2">
                  <a:lumMod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383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14 0.01111 L -0.23871 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약속 지키기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대각선 방향의 모서리가 둥근 사각형 1"/>
          <p:cNvSpPr/>
          <p:nvPr/>
        </p:nvSpPr>
        <p:spPr>
          <a:xfrm>
            <a:off x="683568" y="2060848"/>
            <a:ext cx="6120680" cy="115212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spc="300" dirty="0" smtClean="0">
                <a:solidFill>
                  <a:schemeClr val="tx1"/>
                </a:solidFill>
                <a:latin typeface="+mn-ea"/>
              </a:rPr>
              <a:t> 1. </a:t>
            </a:r>
            <a:r>
              <a:rPr lang="ko-KR" altLang="en-US" sz="2800" b="1" spc="300" dirty="0" smtClean="0">
                <a:solidFill>
                  <a:schemeClr val="tx1"/>
                </a:solidFill>
                <a:latin typeface="+mn-ea"/>
              </a:rPr>
              <a:t>명령하지 않고 권유하기</a:t>
            </a:r>
            <a:endParaRPr lang="ko-KR" altLang="en-US" sz="2800" b="1" spc="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1403648" y="3573016"/>
            <a:ext cx="6120680" cy="1152128"/>
          </a:xfrm>
          <a:prstGeom prst="round2DiagRect">
            <a:avLst/>
          </a:prstGeom>
          <a:solidFill>
            <a:srgbClr val="B2C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spc="300" dirty="0" smtClean="0">
                <a:solidFill>
                  <a:schemeClr val="tx1"/>
                </a:solidFill>
                <a:latin typeface="+mn-ea"/>
              </a:rPr>
              <a:t> 2. </a:t>
            </a:r>
            <a:r>
              <a:rPr lang="ko-KR" altLang="en-US" sz="2800" b="1" spc="300" dirty="0" smtClean="0">
                <a:solidFill>
                  <a:schemeClr val="tx1"/>
                </a:solidFill>
                <a:latin typeface="+mn-ea"/>
              </a:rPr>
              <a:t>먼저 아이와 약속하기</a:t>
            </a:r>
            <a:endParaRPr lang="ko-KR" altLang="en-US" sz="2800" b="1" spc="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2339752" y="5085184"/>
            <a:ext cx="6120680" cy="1296144"/>
          </a:xfrm>
          <a:prstGeom prst="round2DiagRect">
            <a:avLst/>
          </a:prstGeom>
          <a:solidFill>
            <a:srgbClr val="87A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spc="300" dirty="0" smtClean="0">
                <a:solidFill>
                  <a:schemeClr val="tx1"/>
                </a:solidFill>
                <a:latin typeface="+mn-ea"/>
              </a:rPr>
              <a:t> 3. </a:t>
            </a:r>
            <a:r>
              <a:rPr lang="ko-KR" altLang="en-US" sz="2800" b="1" spc="300" dirty="0" smtClean="0">
                <a:solidFill>
                  <a:schemeClr val="tx1"/>
                </a:solidFill>
                <a:latin typeface="+mn-ea"/>
              </a:rPr>
              <a:t>규칙과 약속은 부모인 내가   </a:t>
            </a:r>
            <a:endParaRPr lang="en-US" altLang="ko-KR" sz="2800" b="1" spc="3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2800" b="1" spc="3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b="1" spc="3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2800" b="1" spc="300" dirty="0" smtClean="0">
                <a:solidFill>
                  <a:schemeClr val="tx1"/>
                </a:solidFill>
                <a:latin typeface="+mn-ea"/>
              </a:rPr>
              <a:t>먼저 지키기</a:t>
            </a:r>
            <a:endParaRPr lang="ko-KR" altLang="en-US" sz="2800" b="1" spc="3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55776" y="476672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5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질서를 배우는 한 마디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옳지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, 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옳지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611"/>
            <a:ext cx="2057400" cy="619125"/>
          </a:xfrm>
          <a:prstGeom prst="rect">
            <a:avLst/>
          </a:prstGeom>
          <a:noFill/>
          <a:ln>
            <a:noFill/>
          </a:ln>
          <a:effectLst>
            <a:glow rad="203200">
              <a:srgbClr val="FFAFCF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형 설명선 1"/>
          <p:cNvSpPr/>
          <p:nvPr/>
        </p:nvSpPr>
        <p:spPr>
          <a:xfrm rot="413749">
            <a:off x="5308394" y="1672288"/>
            <a:ext cx="2988420" cy="1784170"/>
          </a:xfrm>
          <a:prstGeom prst="wedgeEllipseCallout">
            <a:avLst>
              <a:gd name="adj1" fmla="val -32762"/>
              <a:gd name="adj2" fmla="val 766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rgbClr val="79ABE1"/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옳지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옳지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차례차례 천천히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 rot="21358281">
            <a:off x="515986" y="1775770"/>
            <a:ext cx="2837063" cy="1756147"/>
          </a:xfrm>
          <a:prstGeom prst="wedgeRoundRectCallout">
            <a:avLst>
              <a:gd name="adj1" fmla="val 39932"/>
              <a:gd name="adj2" fmla="val 720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옳지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옳지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줄을 서니까 더 빨리 순서가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돌아오는 구나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사각형 설명선 3"/>
          <p:cNvSpPr/>
          <p:nvPr/>
        </p:nvSpPr>
        <p:spPr>
          <a:xfrm rot="238857">
            <a:off x="6707543" y="4710774"/>
            <a:ext cx="1891008" cy="1428672"/>
          </a:xfrm>
          <a:prstGeom prst="wedgeRectCallout">
            <a:avLst>
              <a:gd name="adj1" fmla="val -81530"/>
              <a:gd name="adj2" fmla="val -32729"/>
            </a:avLst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옳지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옳지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우리 순서를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정해보자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9026" r="17625" b="31979"/>
          <a:stretch/>
        </p:blipFill>
        <p:spPr>
          <a:xfrm>
            <a:off x="2411760" y="4077072"/>
            <a:ext cx="3390901" cy="2209801"/>
          </a:xfrm>
          <a:prstGeom prst="round2SameRect">
            <a:avLst/>
          </a:prstGeom>
          <a:effectLst>
            <a:glow rad="127000">
              <a:schemeClr val="tx1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5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139">
            <a:off x="4180792" y="4801597"/>
            <a:ext cx="4697034" cy="177084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43075" cy="581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483768" y="476672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아이도 알고 있어요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68884" y="1916832"/>
            <a:ext cx="6192688" cy="3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아이들도 순서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규칙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질서에 대해 </a:t>
            </a:r>
            <a:endParaRPr lang="en-US" altLang="ko-KR" sz="2400" dirty="0" smtClean="0">
              <a:solidFill>
                <a:srgbClr val="002060"/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민감하게 느끼고 있어요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민감하게 받아들이고 배울 수 있는 </a:t>
            </a:r>
            <a:endParaRPr lang="en-US" altLang="ko-KR" sz="2400" dirty="0" smtClean="0">
              <a:solidFill>
                <a:srgbClr val="002060"/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rgbClr val="002060"/>
                </a:solidFill>
                <a:latin typeface="+mn-ea"/>
              </a:rPr>
              <a:t>아이들에게 좋은 신호등이 되어 주세요</a:t>
            </a:r>
            <a:r>
              <a:rPr lang="en-US" altLang="ko-KR" sz="2400" dirty="0" smtClean="0">
                <a:solidFill>
                  <a:srgbClr val="002060"/>
                </a:solidFill>
                <a:latin typeface="+mn-ea"/>
              </a:rPr>
              <a:t>.</a:t>
            </a:r>
            <a:endParaRPr lang="ko-KR" altLang="en-US" sz="2400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기본을 지켜 나가요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71600" y="1768521"/>
            <a:ext cx="7632848" cy="4531757"/>
            <a:chOff x="971600" y="1768521"/>
            <a:chExt cx="7632848" cy="4531757"/>
          </a:xfrm>
        </p:grpSpPr>
        <p:sp>
          <p:nvSpPr>
            <p:cNvPr id="4" name="직사각형 3"/>
            <p:cNvSpPr/>
            <p:nvPr/>
          </p:nvSpPr>
          <p:spPr>
            <a:xfrm>
              <a:off x="1403648" y="2238720"/>
              <a:ext cx="6768752" cy="3638552"/>
            </a:xfrm>
            <a:prstGeom prst="rect">
              <a:avLst/>
            </a:prstGeom>
            <a:blipFill>
              <a:blip r:embed="rId3" cstate="print">
                <a:lum bright="10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ko-KR" sz="2200" b="1" dirty="0" smtClean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000" b="1" dirty="0" smtClean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200" b="1" dirty="0" smtClean="0">
                  <a:solidFill>
                    <a:schemeClr val="tx1"/>
                  </a:solidFill>
                  <a:latin typeface="+mn-ea"/>
                </a:rPr>
                <a:t>우리 모두 함께 지켜요 법질서 지켜요</a:t>
              </a:r>
              <a:endParaRPr lang="en-US" altLang="ko-KR" sz="2200" b="1" dirty="0" smtClean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200" b="1" dirty="0" smtClean="0">
                  <a:solidFill>
                    <a:schemeClr val="tx1"/>
                  </a:solidFill>
                  <a:latin typeface="+mn-ea"/>
                </a:rPr>
                <a:t>작은 것 하나부터 기본을 지키면 행복해요</a:t>
              </a:r>
              <a:endParaRPr lang="en-US" altLang="ko-KR" sz="2200" b="1" dirty="0" smtClean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200" b="1" dirty="0" smtClean="0">
                  <a:solidFill>
                    <a:schemeClr val="tx1"/>
                  </a:solidFill>
                  <a:latin typeface="+mn-ea"/>
                </a:rPr>
                <a:t>우리 모두 함께 해요</a:t>
              </a:r>
              <a:endParaRPr lang="en-US" altLang="ko-KR" sz="2200" b="1" dirty="0" smtClean="0">
                <a:solidFill>
                  <a:schemeClr val="tx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2200" b="1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2200" b="1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200" b="1" dirty="0" smtClean="0">
                  <a:solidFill>
                    <a:schemeClr val="tx1"/>
                  </a:solidFill>
                  <a:latin typeface="+mn-ea"/>
                </a:rPr>
                <a:t>        법질서 </a:t>
              </a:r>
              <a:r>
                <a:rPr lang="ko-KR" altLang="en-US" sz="2200" b="1" dirty="0" err="1" smtClean="0">
                  <a:solidFill>
                    <a:schemeClr val="tx1"/>
                  </a:solidFill>
                  <a:latin typeface="+mn-ea"/>
                </a:rPr>
                <a:t>로고송</a:t>
              </a:r>
              <a:r>
                <a:rPr lang="ko-KR" altLang="en-US" sz="2200" b="1" dirty="0" smtClean="0">
                  <a:solidFill>
                    <a:schemeClr val="tx1"/>
                  </a:solidFill>
                  <a:latin typeface="+mn-ea"/>
                </a:rPr>
                <a:t> 듣기</a:t>
              </a:r>
              <a:endParaRPr lang="en-US" altLang="ko-KR" sz="2200" b="1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endParaRPr lang="ko-KR" altLang="en-US" sz="2200" b="1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971600" y="1768521"/>
              <a:ext cx="1546919" cy="1550319"/>
              <a:chOff x="1704034" y="1399441"/>
              <a:chExt cx="1546919" cy="1550319"/>
            </a:xfrm>
          </p:grpSpPr>
          <p:sp>
            <p:nvSpPr>
              <p:cNvPr id="5" name="대각선 줄무늬 4"/>
              <p:cNvSpPr/>
              <p:nvPr/>
            </p:nvSpPr>
            <p:spPr>
              <a:xfrm rot="13349146">
                <a:off x="2314849" y="1399441"/>
                <a:ext cx="936104" cy="864096"/>
              </a:xfrm>
              <a:prstGeom prst="diagStrip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대각선 줄무늬 5"/>
              <p:cNvSpPr/>
              <p:nvPr/>
            </p:nvSpPr>
            <p:spPr>
              <a:xfrm rot="8021307">
                <a:off x="1668030" y="2049660"/>
                <a:ext cx="936104" cy="864096"/>
              </a:xfrm>
              <a:prstGeom prst="diagStrip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 rot="10800000">
              <a:off x="7057529" y="4749959"/>
              <a:ext cx="1546919" cy="1550319"/>
              <a:chOff x="1704034" y="1480490"/>
              <a:chExt cx="1546919" cy="1550319"/>
            </a:xfrm>
          </p:grpSpPr>
          <p:sp>
            <p:nvSpPr>
              <p:cNvPr id="9" name="대각선 줄무늬 8"/>
              <p:cNvSpPr/>
              <p:nvPr/>
            </p:nvSpPr>
            <p:spPr>
              <a:xfrm rot="13349146">
                <a:off x="2314849" y="1480490"/>
                <a:ext cx="936104" cy="864096"/>
              </a:xfrm>
              <a:prstGeom prst="diagStrip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대각선 줄무늬 9"/>
              <p:cNvSpPr/>
              <p:nvPr/>
            </p:nvSpPr>
            <p:spPr>
              <a:xfrm rot="8021307">
                <a:off x="1668030" y="2130709"/>
                <a:ext cx="936104" cy="864096"/>
              </a:xfrm>
              <a:prstGeom prst="diagStrip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Sound">
            <a:hlinkClick r:id="rId4"/>
          </p:cNvPr>
          <p:cNvSpPr>
            <a:spLocks noEditPoints="1" noChangeArrowheads="1"/>
          </p:cNvSpPr>
          <p:nvPr/>
        </p:nvSpPr>
        <p:spPr bwMode="auto">
          <a:xfrm>
            <a:off x="1560325" y="5194956"/>
            <a:ext cx="548307" cy="466292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8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아이와 한 약속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971600" y="2060848"/>
            <a:ext cx="7272808" cy="3600400"/>
          </a:xfrm>
          <a:prstGeom prst="roundRect">
            <a:avLst>
              <a:gd name="adj" fmla="val 1048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아이는 가정에서 부모로부터 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약속을 지키는 태도를 배웁니다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약속을 잘 지키는 태도는 사회 질서를 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지키는 것과 어떤 관련이 있을까요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?    </a:t>
            </a:r>
            <a:endParaRPr lang="ko-KR" altLang="en-US" sz="2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5522" r="23446" b="18592"/>
          <a:stretch/>
        </p:blipFill>
        <p:spPr>
          <a:xfrm>
            <a:off x="6156176" y="4113681"/>
            <a:ext cx="2675658" cy="2327401"/>
          </a:xfrm>
          <a:prstGeom prst="ellipse">
            <a:avLst/>
          </a:prstGeom>
          <a:effectLst>
            <a:glow rad="127000">
              <a:schemeClr val="accent3">
                <a:lumMod val="60000"/>
                <a:lumOff val="40000"/>
              </a:schemeClr>
            </a:glow>
            <a:softEdge rad="31750"/>
          </a:effectLst>
        </p:spPr>
      </p:pic>
      <p:grpSp>
        <p:nvGrpSpPr>
          <p:cNvPr id="4" name="그룹 3"/>
          <p:cNvGrpSpPr/>
          <p:nvPr/>
        </p:nvGrpSpPr>
        <p:grpSpPr>
          <a:xfrm rot="21206203">
            <a:off x="1456435" y="1893352"/>
            <a:ext cx="4801093" cy="3000331"/>
            <a:chOff x="3172041" y="1339517"/>
            <a:chExt cx="4628653" cy="3087421"/>
          </a:xfrm>
        </p:grpSpPr>
        <p:grpSp>
          <p:nvGrpSpPr>
            <p:cNvPr id="3" name="그룹 2"/>
            <p:cNvGrpSpPr/>
            <p:nvPr/>
          </p:nvGrpSpPr>
          <p:grpSpPr>
            <a:xfrm rot="530673">
              <a:off x="4754108" y="1339517"/>
              <a:ext cx="3046586" cy="2638425"/>
              <a:chOff x="3563888" y="1700808"/>
              <a:chExt cx="3046586" cy="2638425"/>
            </a:xfrm>
          </p:grpSpPr>
          <p:pic>
            <p:nvPicPr>
              <p:cNvPr id="2058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그룹 19"/>
            <p:cNvGrpSpPr/>
            <p:nvPr/>
          </p:nvGrpSpPr>
          <p:grpSpPr>
            <a:xfrm rot="11781858">
              <a:off x="3172041" y="1788513"/>
              <a:ext cx="3046586" cy="2638425"/>
              <a:chOff x="3563888" y="1700808"/>
              <a:chExt cx="3046586" cy="2638425"/>
            </a:xfrm>
          </p:grpSpPr>
          <p:pic>
            <p:nvPicPr>
              <p:cNvPr id="21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78120" y="3057146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 smtClean="0">
                <a:latin typeface="+mn-ea"/>
              </a:rPr>
              <a:t>나의 질서 지수는</a:t>
            </a:r>
            <a:r>
              <a:rPr lang="en-US" altLang="ko-KR" sz="2600" b="1" dirty="0" smtClean="0">
                <a:latin typeface="+mn-ea"/>
              </a:rPr>
              <a:t>?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0" y="5589240"/>
            <a:ext cx="5262194" cy="1008112"/>
          </a:xfrm>
          <a:prstGeom prst="rightArrow">
            <a:avLst>
              <a:gd name="adj1" fmla="val 50000"/>
              <a:gd name="adj2" fmla="val 7214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다음 문항 중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예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의 개수를 체크해보세요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4" animBg="1"/>
      <p:bldP spid="8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새치기를 하지 않는다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187624" y="3589783"/>
            <a:ext cx="7481192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실내에 들어갈 때 신발을 가지런히 벗고 들어간다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5029943"/>
            <a:ext cx="6977137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무단횡단을 하지 않는다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112241">
            <a:off x="6794997" y="204364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413708" y="3387254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0440617">
            <a:off x="7038615" y="5787058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질서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9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화장실에서는 한 줄 서기로 차례를 기다린다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2267744" y="3518613"/>
            <a:ext cx="6401072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항상 안전띠를 착용한다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4958773"/>
            <a:ext cx="8129265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버스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지하철 안에서 통화나 대화는 조용히 하는 편이다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998463">
            <a:off x="6521797" y="182261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1781860" y="3604115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754" y="5933407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질서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96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553200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껌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침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담배꽁초 등 오물은 꼭 쓰레기통에 버린다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400066" y="3518613"/>
            <a:ext cx="7268750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공연을 볼 때 휴대전화는 진동으로 바꾼다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8" y="4958773"/>
            <a:ext cx="7697218" cy="106251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식당 등 공공장소에서 자녀가 뛰거나 떠들지 않도록 이야기 한다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1256445">
            <a:off x="6963985" y="1856572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557724" y="367612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1419239">
            <a:off x="7101620" y="6065659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질서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369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1" y="4050359"/>
            <a:ext cx="1872208" cy="1561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노력이 필요해요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</a:p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기본부터 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차근차근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  <a:endParaRPr lang="ko-KR" altLang="en-US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47864" y="3445003"/>
            <a:ext cx="1742309" cy="20722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선진 질서 </a:t>
            </a:r>
            <a:endParaRPr lang="en-US" altLang="ko-KR" sz="20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의식을 위해 </a:t>
            </a:r>
            <a:endParaRPr lang="en-US" altLang="ko-KR" sz="20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조금만 더</a:t>
            </a:r>
            <a:r>
              <a:rPr lang="en-US" altLang="ko-KR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  <a:endParaRPr lang="en-US" altLang="ko-KR" sz="20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40152" y="2708921"/>
            <a:ext cx="1872209" cy="266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기본에 충실한 당신</a:t>
            </a:r>
            <a:r>
              <a:rPr lang="en-US" altLang="ko-KR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 </a:t>
            </a: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훌륭합니다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</a:p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786" y="36874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0 ~ 3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7069" y="3080573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b="1" dirty="0" smtClean="0">
                <a:latin typeface="+mn-ea"/>
              </a:rPr>
              <a:t>4 ~ 6</a:t>
            </a:r>
            <a:r>
              <a:rPr lang="ko-KR" altLang="en-US" sz="2600" b="1" dirty="0" smtClean="0">
                <a:latin typeface="+mn-ea"/>
              </a:rPr>
              <a:t>개</a:t>
            </a:r>
            <a:endParaRPr lang="ko-KR" altLang="en-US" sz="26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1857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+mn-ea"/>
              </a:rPr>
              <a:t>7 ~ 9</a:t>
            </a:r>
            <a:r>
              <a:rPr lang="ko-KR" altLang="en-US" sz="2800" b="1" dirty="0" smtClean="0">
                <a:latin typeface="+mn-ea"/>
              </a:rPr>
              <a:t>개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771800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결 과 보 기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01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2292810"/>
              </p:ext>
            </p:extLst>
          </p:nvPr>
        </p:nvGraphicFramePr>
        <p:xfrm>
          <a:off x="-36512" y="858044"/>
          <a:ext cx="8640960" cy="602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627784" y="476672"/>
            <a:ext cx="3600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질서의 정의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9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 flipH="1" flipV="1">
            <a:off x="6588224" y="4293096"/>
            <a:ext cx="216023" cy="129614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 rot="209744">
            <a:off x="1814209" y="5044881"/>
            <a:ext cx="1198476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책임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 rot="21353469">
            <a:off x="3966075" y="5414215"/>
            <a:ext cx="1188132" cy="1219073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glow rad="254000">
              <a:srgbClr val="008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3300"/>
                </a:solidFill>
              </a:rPr>
              <a:t>정직</a:t>
            </a:r>
            <a:endParaRPr lang="ko-KR" altLang="en-US" b="1" dirty="0">
              <a:solidFill>
                <a:srgbClr val="003300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98318" y="3347396"/>
            <a:ext cx="1264822" cy="1234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66"/>
                </a:solidFill>
              </a:rPr>
              <a:t>양심</a:t>
            </a:r>
            <a:endParaRPr lang="ko-KR" altLang="en-US" b="1" dirty="0">
              <a:solidFill>
                <a:srgbClr val="FF0066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105251" y="1709854"/>
            <a:ext cx="1275021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정의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380271" y="2357926"/>
            <a:ext cx="1736590" cy="5040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30" idx="6"/>
            <a:endCxn id="3" idx="2"/>
          </p:cNvCxnSpPr>
          <p:nvPr/>
        </p:nvCxnSpPr>
        <p:spPr>
          <a:xfrm flipV="1">
            <a:off x="1963140" y="3465004"/>
            <a:ext cx="2546233" cy="49954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4" idx="7"/>
          </p:cNvCxnSpPr>
          <p:nvPr/>
        </p:nvCxnSpPr>
        <p:spPr>
          <a:xfrm flipV="1">
            <a:off x="2862773" y="4086118"/>
            <a:ext cx="1997259" cy="116467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4978164" y="4285024"/>
            <a:ext cx="679275" cy="12820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2123728" y="548680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관련 덕목을 알아보아요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구름 2"/>
          <p:cNvSpPr/>
          <p:nvPr/>
        </p:nvSpPr>
        <p:spPr>
          <a:xfrm>
            <a:off x="4499992" y="2420888"/>
            <a:ext cx="3024336" cy="20882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accent2">
                    <a:lumMod val="50000"/>
                  </a:schemeClr>
                </a:solidFill>
              </a:rPr>
              <a:t> 질 서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 rot="21353469">
            <a:off x="6198324" y="5342208"/>
            <a:ext cx="1188132" cy="12190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540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절제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" grpId="0" animBg="1"/>
      <p:bldP spid="20" grpId="0" animBg="1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2429</TotalTime>
  <Words>402</Words>
  <Application>Microsoft Office PowerPoint</Application>
  <PresentationFormat>화면 슬라이드 쇼(4:3)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New_Simple01</vt:lpstr>
      <vt:lpstr>행복한 아이를 위한  부모인성교육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행복한 아이를 위한  부모인성교육</dc:title>
  <dc:creator>User</dc:creator>
  <cp:lastModifiedBy>중앙육아</cp:lastModifiedBy>
  <cp:revision>165</cp:revision>
  <dcterms:created xsi:type="dcterms:W3CDTF">2014-07-28T00:19:03Z</dcterms:created>
  <dcterms:modified xsi:type="dcterms:W3CDTF">2015-05-11T07:41:56Z</dcterms:modified>
</cp:coreProperties>
</file>