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09" r:id="rId9"/>
    <p:sldId id="259" r:id="rId10"/>
    <p:sldId id="295" r:id="rId11"/>
    <p:sldId id="296" r:id="rId12"/>
    <p:sldId id="297" r:id="rId13"/>
    <p:sldId id="298" r:id="rId14"/>
    <p:sldId id="281" r:id="rId15"/>
    <p:sldId id="299" r:id="rId16"/>
    <p:sldId id="283" r:id="rId17"/>
    <p:sldId id="290" r:id="rId18"/>
    <p:sldId id="311" r:id="rId19"/>
    <p:sldId id="312" r:id="rId20"/>
    <p:sldId id="313" r:id="rId21"/>
    <p:sldId id="300" r:id="rId22"/>
    <p:sldId id="291" r:id="rId23"/>
    <p:sldId id="277" r:id="rId24"/>
    <p:sldId id="292" r:id="rId25"/>
    <p:sldId id="314" r:id="rId26"/>
    <p:sldId id="315" r:id="rId27"/>
    <p:sldId id="316" r:id="rId28"/>
    <p:sldId id="317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Yv3Yd0CZrXxgl2H/LgzTQ==" hashData="TkWzUki4SKrfrwsjO4J2q8cF23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469"/>
    <a:srgbClr val="FF9933"/>
    <a:srgbClr val="245E37"/>
    <a:srgbClr val="3A9859"/>
    <a:srgbClr val="2D7746"/>
    <a:srgbClr val="24A09D"/>
    <a:srgbClr val="3E925A"/>
    <a:srgbClr val="368E36"/>
    <a:srgbClr val="647D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94660"/>
  </p:normalViewPr>
  <p:slideViewPr>
    <p:cSldViewPr>
      <p:cViewPr>
        <p:scale>
          <a:sx n="75" d="100"/>
          <a:sy n="75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789AB-11B4-4CBB-991A-FC9E4542497E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7AD7212F-6657-482A-95CA-17355E059D1C}">
      <dgm:prSet phldrT="[텍스트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4000" b="0" dirty="0" smtClean="0">
              <a:solidFill>
                <a:schemeClr val="tx1"/>
              </a:solidFill>
            </a:rPr>
            <a:t>효</a:t>
          </a:r>
          <a:endParaRPr lang="ko-KR" altLang="en-US" sz="4000" b="0" dirty="0">
            <a:solidFill>
              <a:schemeClr val="tx1"/>
            </a:solidFill>
          </a:endParaRPr>
        </a:p>
      </dgm:t>
    </dgm:pt>
    <dgm:pt modelId="{2204A132-2A5C-4C99-A565-9B3A6D2DECF5}" type="parTrans" cxnId="{4FC38241-9B3D-4E3E-8168-83BFECCF02F4}">
      <dgm:prSet/>
      <dgm:spPr/>
      <dgm:t>
        <a:bodyPr/>
        <a:lstStyle/>
        <a:p>
          <a:pPr latinLnBrk="1"/>
          <a:endParaRPr lang="ko-KR" altLang="en-US"/>
        </a:p>
      </dgm:t>
    </dgm:pt>
    <dgm:pt modelId="{47E91984-AF5C-4012-AC94-B58E83FC0FA2}" type="sibTrans" cxnId="{4FC38241-9B3D-4E3E-8168-83BFECCF02F4}">
      <dgm:prSet/>
      <dgm:spPr/>
      <dgm:t>
        <a:bodyPr/>
        <a:lstStyle/>
        <a:p>
          <a:pPr latinLnBrk="1"/>
          <a:endParaRPr lang="ko-KR" altLang="en-US"/>
        </a:p>
      </dgm:t>
    </dgm:pt>
    <dgm:pt modelId="{E8DA233C-E94F-4248-9328-F16D9181548B}">
      <dgm:prSet phldrT="[텍스트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2000" spc="0" dirty="0" smtClean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어버이를      </a:t>
          </a:r>
          <a:r>
            <a:rPr lang="ko-KR" altLang="en-US" sz="2000" b="1" spc="0" dirty="0" smtClean="0">
              <a:solidFill>
                <a:schemeClr val="tx1"/>
              </a:solidFill>
              <a:latin typeface="+mn-ea"/>
              <a:ea typeface="+mn-ea"/>
            </a:rPr>
            <a:t>잘 섬기는 것</a:t>
          </a:r>
          <a:r>
            <a:rPr lang="en-US" altLang="ko-KR" sz="2000" b="1" spc="0" dirty="0" smtClean="0">
              <a:solidFill>
                <a:schemeClr val="tx1"/>
              </a:solidFill>
              <a:latin typeface="+mn-ea"/>
              <a:ea typeface="+mn-ea"/>
            </a:rPr>
            <a:t>.</a:t>
          </a:r>
          <a:endParaRPr lang="ko-KR" altLang="en-US" sz="2000" b="1" spc="0" dirty="0">
            <a:latin typeface="+mn-ea"/>
            <a:ea typeface="+mn-ea"/>
          </a:endParaRPr>
        </a:p>
      </dgm:t>
    </dgm:pt>
    <dgm:pt modelId="{E84574EF-5EB6-4BBA-9AA5-42E99BF2AAEC}" type="parTrans" cxnId="{07EC7E1E-DFF4-4136-B822-46350925AA2D}">
      <dgm:prSet/>
      <dgm:spPr/>
      <dgm:t>
        <a:bodyPr/>
        <a:lstStyle/>
        <a:p>
          <a:pPr latinLnBrk="1"/>
          <a:endParaRPr lang="ko-KR" altLang="en-US"/>
        </a:p>
      </dgm:t>
    </dgm:pt>
    <dgm:pt modelId="{3901F170-F320-43FF-A08D-9DA1241D7D77}" type="sibTrans" cxnId="{07EC7E1E-DFF4-4136-B822-46350925AA2D}">
      <dgm:prSet/>
      <dgm:spPr/>
      <dgm:t>
        <a:bodyPr/>
        <a:lstStyle/>
        <a:p>
          <a:pPr latinLnBrk="1"/>
          <a:endParaRPr lang="ko-KR" altLang="en-US"/>
        </a:p>
      </dgm:t>
    </dgm:pt>
    <dgm:pt modelId="{A4AC81CD-3534-4655-9387-EEAA2D006247}">
      <dgm:prSet phldrT="[텍스트]" custT="1"/>
      <dgm:spPr>
        <a:solidFill>
          <a:schemeClr val="bg1"/>
        </a:solidFill>
        <a:ln>
          <a:noFill/>
        </a:ln>
      </dgm:spPr>
      <dgm:t>
        <a:bodyPr/>
        <a:lstStyle/>
        <a:p>
          <a:pPr latinLnBrk="1"/>
          <a:r>
            <a:rPr lang="ko-KR" altLang="en-US" sz="1700" dirty="0" smtClean="0">
              <a:solidFill>
                <a:schemeClr val="accent2">
                  <a:lumMod val="75000"/>
                </a:schemeClr>
              </a:solidFill>
              <a:latin typeface="+mn-ea"/>
              <a:ea typeface="+mn-ea"/>
            </a:rPr>
            <a:t>생명의 보살핌을 받은 자식으로서 부모님에 대한 </a:t>
          </a:r>
          <a:r>
            <a:rPr lang="ko-KR" altLang="en-US" sz="1700" b="1" dirty="0" smtClean="0">
              <a:latin typeface="+mn-ea"/>
              <a:ea typeface="+mn-ea"/>
            </a:rPr>
            <a:t> 인간의 도리를  다하는 것</a:t>
          </a:r>
          <a:r>
            <a:rPr lang="en-US" altLang="ko-KR" sz="1700" b="1" dirty="0" smtClean="0">
              <a:latin typeface="+mn-ea"/>
              <a:ea typeface="+mn-ea"/>
            </a:rPr>
            <a:t>.</a:t>
          </a:r>
          <a:endParaRPr lang="ko-KR" altLang="en-US" sz="1700" b="0" dirty="0">
            <a:solidFill>
              <a:schemeClr val="accent2">
                <a:lumMod val="75000"/>
              </a:schemeClr>
            </a:solidFill>
            <a:latin typeface="+mn-ea"/>
            <a:ea typeface="+mn-ea"/>
          </a:endParaRPr>
        </a:p>
      </dgm:t>
    </dgm:pt>
    <dgm:pt modelId="{117BFF32-2232-46AF-96C1-A58F5D560002}" type="parTrans" cxnId="{724FF621-E4A7-4F2E-9D14-4310387679C8}">
      <dgm:prSet/>
      <dgm:spPr/>
      <dgm:t>
        <a:bodyPr/>
        <a:lstStyle/>
        <a:p>
          <a:pPr latinLnBrk="1"/>
          <a:endParaRPr lang="ko-KR" altLang="en-US"/>
        </a:p>
      </dgm:t>
    </dgm:pt>
    <dgm:pt modelId="{50BA3CBD-8FD6-453C-B88F-FD6EE87506A2}" type="sibTrans" cxnId="{724FF621-E4A7-4F2E-9D14-4310387679C8}">
      <dgm:prSet/>
      <dgm:spPr/>
      <dgm:t>
        <a:bodyPr/>
        <a:lstStyle/>
        <a:p>
          <a:pPr latinLnBrk="1"/>
          <a:endParaRPr lang="ko-KR" altLang="en-US"/>
        </a:p>
      </dgm:t>
    </dgm:pt>
    <dgm:pt modelId="{DB11E8A4-59AB-4D32-A7B2-352A35ECE968}" type="pres">
      <dgm:prSet presAssocID="{54C789AB-11B4-4CBB-991A-FC9E4542497E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41A401-6855-4FD4-BDFB-0081B6E6BCBE}" type="pres">
      <dgm:prSet presAssocID="{A4AC81CD-3534-4655-9387-EEAA2D006247}" presName="Accent3" presStyleCnt="0"/>
      <dgm:spPr/>
    </dgm:pt>
    <dgm:pt modelId="{AAF5DD08-C7B0-498C-B5BB-4FD8280FFC86}" type="pres">
      <dgm:prSet presAssocID="{A4AC81CD-3534-4655-9387-EEAA2D006247}" presName="Accent" presStyleLbl="node1" presStyleIdx="0" presStyleCnt="3"/>
      <dgm:spPr>
        <a:solidFill>
          <a:srgbClr val="C00000"/>
        </a:solidFill>
      </dgm:spPr>
      <dgm:t>
        <a:bodyPr/>
        <a:lstStyle/>
        <a:p>
          <a:pPr latinLnBrk="1"/>
          <a:endParaRPr lang="ko-KR" altLang="en-US"/>
        </a:p>
      </dgm:t>
    </dgm:pt>
    <dgm:pt modelId="{562307C6-376E-4841-A2A4-23CE90101BBB}" type="pres">
      <dgm:prSet presAssocID="{A4AC81CD-3534-4655-9387-EEAA2D006247}" presName="ParentBackground3" presStyleCnt="0"/>
      <dgm:spPr/>
    </dgm:pt>
    <dgm:pt modelId="{9BB8CF40-3213-4A1D-8C05-EB158C813E5C}" type="pres">
      <dgm:prSet presAssocID="{A4AC81CD-3534-4655-9387-EEAA2D006247}" presName="ParentBackground" presStyleLbl="fgAcc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5C11C30-12F9-4EB3-9F4F-3A1F5547629C}" type="pres">
      <dgm:prSet presAssocID="{A4AC81CD-3534-4655-9387-EEAA2D00624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80A2C8-3FD7-413F-9A75-343296BDC103}" type="pres">
      <dgm:prSet presAssocID="{E8DA233C-E94F-4248-9328-F16D9181548B}" presName="Accent2" presStyleCnt="0"/>
      <dgm:spPr/>
    </dgm:pt>
    <dgm:pt modelId="{BBDF5804-B5AC-4408-A4E3-44F72A5296D1}" type="pres">
      <dgm:prSet presAssocID="{E8DA233C-E94F-4248-9328-F16D9181548B}" presName="Accent" presStyleLbl="node1" presStyleIdx="1" presStyleCnt="3"/>
      <dgm:spPr>
        <a:solidFill>
          <a:schemeClr val="accent2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8E71F610-7333-4367-8C99-2BC87481C094}" type="pres">
      <dgm:prSet presAssocID="{E8DA233C-E94F-4248-9328-F16D9181548B}" presName="ParentBackground2" presStyleCnt="0"/>
      <dgm:spPr/>
    </dgm:pt>
    <dgm:pt modelId="{C984C106-7A24-4A97-80FE-3DF3BC955632}" type="pres">
      <dgm:prSet presAssocID="{E8DA233C-E94F-4248-9328-F16D9181548B}" presName="ParentBackground" presStyleLbl="fgAcc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EE72DBE-F2A6-4607-823B-82939F705800}" type="pres">
      <dgm:prSet presAssocID="{E8DA233C-E94F-4248-9328-F16D9181548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5540E8-6233-40C4-8D87-855431B1C038}" type="pres">
      <dgm:prSet presAssocID="{7AD7212F-6657-482A-95CA-17355E059D1C}" presName="Accent1" presStyleCnt="0"/>
      <dgm:spPr/>
    </dgm:pt>
    <dgm:pt modelId="{A829B404-C391-4AA2-A165-29F1A93B42A1}" type="pres">
      <dgm:prSet presAssocID="{7AD7212F-6657-482A-95CA-17355E059D1C}" presName="Accent" presStyleLbl="node1" presStyleIdx="2" presStyleCnt="3"/>
      <dgm:spPr>
        <a:solidFill>
          <a:srgbClr val="FF967D"/>
        </a:solidFill>
      </dgm:spPr>
      <dgm:t>
        <a:bodyPr/>
        <a:lstStyle/>
        <a:p>
          <a:pPr latinLnBrk="1"/>
          <a:endParaRPr lang="ko-KR" altLang="en-US"/>
        </a:p>
      </dgm:t>
    </dgm:pt>
    <dgm:pt modelId="{4E9069F1-6347-4A2B-A864-EA14FC77BEF1}" type="pres">
      <dgm:prSet presAssocID="{7AD7212F-6657-482A-95CA-17355E059D1C}" presName="ParentBackground1" presStyleCnt="0"/>
      <dgm:spPr/>
    </dgm:pt>
    <dgm:pt modelId="{B0EE2486-6FF9-43D8-8413-B0D0EC755371}" type="pres">
      <dgm:prSet presAssocID="{7AD7212F-6657-482A-95CA-17355E059D1C}" presName="ParentBackground" presStyleLbl="fgAcc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CC8F2D6-A2B1-4244-AED8-DCFCCBCB6E75}" type="pres">
      <dgm:prSet presAssocID="{7AD7212F-6657-482A-95CA-17355E059D1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143DBD-C5C9-4138-8292-03DFF1F53191}" type="presOf" srcId="{A4AC81CD-3534-4655-9387-EEAA2D006247}" destId="{9BB8CF40-3213-4A1D-8C05-EB158C813E5C}" srcOrd="0" destOrd="0" presId="urn:microsoft.com/office/officeart/2011/layout/CircleProcess"/>
    <dgm:cxn modelId="{3E220EDE-D5D9-4A4F-B071-0901766EE1C3}" type="presOf" srcId="{7AD7212F-6657-482A-95CA-17355E059D1C}" destId="{ECC8F2D6-A2B1-4244-AED8-DCFCCBCB6E75}" srcOrd="1" destOrd="0" presId="urn:microsoft.com/office/officeart/2011/layout/CircleProcess"/>
    <dgm:cxn modelId="{5DD88BA8-36DF-4F7C-A1DC-9C44E31F684A}" type="presOf" srcId="{E8DA233C-E94F-4248-9328-F16D9181548B}" destId="{C984C106-7A24-4A97-80FE-3DF3BC955632}" srcOrd="0" destOrd="0" presId="urn:microsoft.com/office/officeart/2011/layout/CircleProcess"/>
    <dgm:cxn modelId="{89FD0417-A4E2-4D50-AE40-BCA2C37CE065}" type="presOf" srcId="{54C789AB-11B4-4CBB-991A-FC9E4542497E}" destId="{DB11E8A4-59AB-4D32-A7B2-352A35ECE968}" srcOrd="0" destOrd="0" presId="urn:microsoft.com/office/officeart/2011/layout/CircleProcess"/>
    <dgm:cxn modelId="{724FF621-E4A7-4F2E-9D14-4310387679C8}" srcId="{54C789AB-11B4-4CBB-991A-FC9E4542497E}" destId="{A4AC81CD-3534-4655-9387-EEAA2D006247}" srcOrd="2" destOrd="0" parTransId="{117BFF32-2232-46AF-96C1-A58F5D560002}" sibTransId="{50BA3CBD-8FD6-453C-B88F-FD6EE87506A2}"/>
    <dgm:cxn modelId="{07EC7E1E-DFF4-4136-B822-46350925AA2D}" srcId="{54C789AB-11B4-4CBB-991A-FC9E4542497E}" destId="{E8DA233C-E94F-4248-9328-F16D9181548B}" srcOrd="1" destOrd="0" parTransId="{E84574EF-5EB6-4BBA-9AA5-42E99BF2AAEC}" sibTransId="{3901F170-F320-43FF-A08D-9DA1241D7D77}"/>
    <dgm:cxn modelId="{53A4A0DC-B9DF-454E-85D2-DE0FE81CB267}" type="presOf" srcId="{E8DA233C-E94F-4248-9328-F16D9181548B}" destId="{CEE72DBE-F2A6-4607-823B-82939F705800}" srcOrd="1" destOrd="0" presId="urn:microsoft.com/office/officeart/2011/layout/CircleProcess"/>
    <dgm:cxn modelId="{D864A254-56F5-4081-A8E1-E4BDA527D9D2}" type="presOf" srcId="{7AD7212F-6657-482A-95CA-17355E059D1C}" destId="{B0EE2486-6FF9-43D8-8413-B0D0EC755371}" srcOrd="0" destOrd="0" presId="urn:microsoft.com/office/officeart/2011/layout/CircleProcess"/>
    <dgm:cxn modelId="{DC12942D-B6C4-4531-A442-3A5CE80F6723}" type="presOf" srcId="{A4AC81CD-3534-4655-9387-EEAA2D006247}" destId="{F5C11C30-12F9-4EB3-9F4F-3A1F5547629C}" srcOrd="1" destOrd="0" presId="urn:microsoft.com/office/officeart/2011/layout/CircleProcess"/>
    <dgm:cxn modelId="{4FC38241-9B3D-4E3E-8168-83BFECCF02F4}" srcId="{54C789AB-11B4-4CBB-991A-FC9E4542497E}" destId="{7AD7212F-6657-482A-95CA-17355E059D1C}" srcOrd="0" destOrd="0" parTransId="{2204A132-2A5C-4C99-A565-9B3A6D2DECF5}" sibTransId="{47E91984-AF5C-4012-AC94-B58E83FC0FA2}"/>
    <dgm:cxn modelId="{26E8EC99-A962-4099-A3DB-43FAE6355F4C}" type="presParOf" srcId="{DB11E8A4-59AB-4D32-A7B2-352A35ECE968}" destId="{AA41A401-6855-4FD4-BDFB-0081B6E6BCBE}" srcOrd="0" destOrd="0" presId="urn:microsoft.com/office/officeart/2011/layout/CircleProcess"/>
    <dgm:cxn modelId="{4142A425-7BEF-4F77-87DC-5FECAB90745A}" type="presParOf" srcId="{AA41A401-6855-4FD4-BDFB-0081B6E6BCBE}" destId="{AAF5DD08-C7B0-498C-B5BB-4FD8280FFC86}" srcOrd="0" destOrd="0" presId="urn:microsoft.com/office/officeart/2011/layout/CircleProcess"/>
    <dgm:cxn modelId="{CF186D9C-ED42-41E9-AC9B-EDAF4032AE0C}" type="presParOf" srcId="{DB11E8A4-59AB-4D32-A7B2-352A35ECE968}" destId="{562307C6-376E-4841-A2A4-23CE90101BBB}" srcOrd="1" destOrd="0" presId="urn:microsoft.com/office/officeart/2011/layout/CircleProcess"/>
    <dgm:cxn modelId="{C85C192C-0B06-403B-A2B3-F8C64B2B5BF8}" type="presParOf" srcId="{562307C6-376E-4841-A2A4-23CE90101BBB}" destId="{9BB8CF40-3213-4A1D-8C05-EB158C813E5C}" srcOrd="0" destOrd="0" presId="urn:microsoft.com/office/officeart/2011/layout/CircleProcess"/>
    <dgm:cxn modelId="{1281E1A5-D076-4814-82BD-F662220A359A}" type="presParOf" srcId="{DB11E8A4-59AB-4D32-A7B2-352A35ECE968}" destId="{F5C11C30-12F9-4EB3-9F4F-3A1F5547629C}" srcOrd="2" destOrd="0" presId="urn:microsoft.com/office/officeart/2011/layout/CircleProcess"/>
    <dgm:cxn modelId="{3F8EFADA-E13C-48FD-8B54-8B2CE65018EB}" type="presParOf" srcId="{DB11E8A4-59AB-4D32-A7B2-352A35ECE968}" destId="{EF80A2C8-3FD7-413F-9A75-343296BDC103}" srcOrd="3" destOrd="0" presId="urn:microsoft.com/office/officeart/2011/layout/CircleProcess"/>
    <dgm:cxn modelId="{3A18BE06-B7A5-427A-9187-8DECBE3E2384}" type="presParOf" srcId="{EF80A2C8-3FD7-413F-9A75-343296BDC103}" destId="{BBDF5804-B5AC-4408-A4E3-44F72A5296D1}" srcOrd="0" destOrd="0" presId="urn:microsoft.com/office/officeart/2011/layout/CircleProcess"/>
    <dgm:cxn modelId="{2DE4FDD6-25A8-4935-8A74-98335041812B}" type="presParOf" srcId="{DB11E8A4-59AB-4D32-A7B2-352A35ECE968}" destId="{8E71F610-7333-4367-8C99-2BC87481C094}" srcOrd="4" destOrd="0" presId="urn:microsoft.com/office/officeart/2011/layout/CircleProcess"/>
    <dgm:cxn modelId="{1B535C84-ECA8-4206-8CBB-8DDC52AE0604}" type="presParOf" srcId="{8E71F610-7333-4367-8C99-2BC87481C094}" destId="{C984C106-7A24-4A97-80FE-3DF3BC955632}" srcOrd="0" destOrd="0" presId="urn:microsoft.com/office/officeart/2011/layout/CircleProcess"/>
    <dgm:cxn modelId="{733E0C24-5334-41A7-B500-97D5522E53E9}" type="presParOf" srcId="{DB11E8A4-59AB-4D32-A7B2-352A35ECE968}" destId="{CEE72DBE-F2A6-4607-823B-82939F705800}" srcOrd="5" destOrd="0" presId="urn:microsoft.com/office/officeart/2011/layout/CircleProcess"/>
    <dgm:cxn modelId="{9686D2B5-03B2-4CE1-8470-7D3D204EBA86}" type="presParOf" srcId="{DB11E8A4-59AB-4D32-A7B2-352A35ECE968}" destId="{395540E8-6233-40C4-8D87-855431B1C038}" srcOrd="6" destOrd="0" presId="urn:microsoft.com/office/officeart/2011/layout/CircleProcess"/>
    <dgm:cxn modelId="{0A299EBE-78D1-4080-9B8C-CAB7BED70E81}" type="presParOf" srcId="{395540E8-6233-40C4-8D87-855431B1C038}" destId="{A829B404-C391-4AA2-A165-29F1A93B42A1}" srcOrd="0" destOrd="0" presId="urn:microsoft.com/office/officeart/2011/layout/CircleProcess"/>
    <dgm:cxn modelId="{17A08B83-7B02-49FD-A839-B7E4CBF088EB}" type="presParOf" srcId="{DB11E8A4-59AB-4D32-A7B2-352A35ECE968}" destId="{4E9069F1-6347-4A2B-A864-EA14FC77BEF1}" srcOrd="7" destOrd="0" presId="urn:microsoft.com/office/officeart/2011/layout/CircleProcess"/>
    <dgm:cxn modelId="{DCDF4380-C77B-47C1-A8FE-E7B0C8A6C92A}" type="presParOf" srcId="{4E9069F1-6347-4A2B-A864-EA14FC77BEF1}" destId="{B0EE2486-6FF9-43D8-8413-B0D0EC755371}" srcOrd="0" destOrd="0" presId="urn:microsoft.com/office/officeart/2011/layout/CircleProcess"/>
    <dgm:cxn modelId="{17309A46-DFF1-4DE1-8FE1-20D4AA5409E9}" type="presParOf" srcId="{DB11E8A4-59AB-4D32-A7B2-352A35ECE968}" destId="{ECC8F2D6-A2B1-4244-AED8-DCFCCBCB6E75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원형 프로세스형"/>
  <dgm:desc val="프로세스의 연속 단계를 표시합니다. 수준 1 도형은 11개까지만 포함할 수 있으며, 수준 2 도형은 수에 제한 없이 포함할 수 있습니다. 텍스트 양이 적은 경우 가장 적합합니다. 사용하지 않는 텍스트는 표시되지 않지만 레이아웃을 전환할 경우 사용 가능합니다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B8B0-C63B-4052-A610-6D2B3D4C8CD8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72EE-BC99-4EF0-A214-5DC54A1C7D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13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72EE-BC99-4EF0-A214-5DC54A1C7D6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7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C27B-B260-40C3-A40C-6880D8F55C0C}" type="datetimeFigureOut">
              <a:rPr lang="ko-KR" altLang="en-US" smtClean="0"/>
              <a:pPr/>
              <a:t>2015-05-11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6767-63C7-4D79-8F14-608445FDDD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19.jpe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2376264" cy="10081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dirty="0" smtClean="0">
                <a:solidFill>
                  <a:srgbClr val="3A9859"/>
                </a:solidFill>
                <a:latin typeface="+mn-ea"/>
                <a:ea typeface="+mn-ea"/>
              </a:rPr>
              <a:t>행복한 아이를 위한 </a:t>
            </a:r>
            <a:r>
              <a:rPr lang="en-US" altLang="ko-KR" sz="2400" dirty="0" smtClean="0">
                <a:solidFill>
                  <a:srgbClr val="3A9859"/>
                </a:solidFill>
                <a:latin typeface="+mn-ea"/>
                <a:ea typeface="+mn-ea"/>
              </a:rPr>
              <a:t/>
            </a:r>
            <a:br>
              <a:rPr lang="en-US" altLang="ko-KR" sz="2400" dirty="0" smtClean="0">
                <a:solidFill>
                  <a:srgbClr val="3A9859"/>
                </a:solidFill>
                <a:latin typeface="+mn-ea"/>
                <a:ea typeface="+mn-ea"/>
              </a:rPr>
            </a:br>
            <a:r>
              <a:rPr lang="ko-KR" altLang="en-US" sz="2400" b="1" dirty="0" smtClean="0">
                <a:solidFill>
                  <a:srgbClr val="3A9859"/>
                </a:solidFill>
                <a:latin typeface="+mn-ea"/>
                <a:ea typeface="+mn-ea"/>
              </a:rPr>
              <a:t>부모인성교육</a:t>
            </a:r>
            <a:endParaRPr lang="ko-KR" altLang="en-US" sz="2400" b="1" dirty="0">
              <a:solidFill>
                <a:srgbClr val="3A9859"/>
              </a:solidFill>
              <a:latin typeface="+mn-ea"/>
              <a:ea typeface="+mn-ea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843808" y="2204864"/>
            <a:ext cx="3744416" cy="1800200"/>
          </a:xfrm>
          <a:prstGeom prst="round2DiagRect">
            <a:avLst/>
          </a:prstGeom>
          <a:solidFill>
            <a:srgbClr val="BCDCAC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Ⅴ.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기본이 바른 아이로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7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키우기</a:t>
            </a:r>
            <a:endParaRPr lang="en-US" altLang="ko-KR" sz="27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71B4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</a:t>
            </a:r>
            <a:r>
              <a:rPr lang="ko-KR" altLang="en-US" sz="3200" b="1" dirty="0" smtClean="0">
                <a:solidFill>
                  <a:srgbClr val="38AA7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</a:t>
            </a:r>
            <a:endParaRPr lang="ko-KR" altLang="en-US" sz="3200" b="1" dirty="0">
              <a:solidFill>
                <a:srgbClr val="38AA7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28084" r="22222" b="21822"/>
          <a:stretch/>
        </p:blipFill>
        <p:spPr>
          <a:xfrm>
            <a:off x="5940152" y="4220108"/>
            <a:ext cx="2623790" cy="2376264"/>
          </a:xfrm>
          <a:prstGeom prst="roundRect">
            <a:avLst/>
          </a:prstGeom>
          <a:effectLst>
            <a:glow rad="228600">
              <a:srgbClr val="3A98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558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60848"/>
            <a:ext cx="7056784" cy="108012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부모님의 고향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연세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건강상태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기호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취미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일가친척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친구관계 등을 자세히 아는가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187624" y="3589783"/>
            <a:ext cx="7481192" cy="1063353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어른을 대할 때 언제나 온화하고 밝은 얼굴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공손한 목소리로 대하는가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9" y="5029943"/>
            <a:ext cx="6977137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부모님 앞에서 형제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자매간에는 싸우는 일이 없는가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 rot="20112241">
            <a:off x="6737823" y="2110645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413709" y="4108171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 rot="20440617">
            <a:off x="7038615" y="5787058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효도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19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1988840"/>
            <a:ext cx="7056784" cy="111775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부모님과 식사 할 때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부모님 먼저 드시도록 하며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식사를 먼저 끝마친 후에도 자리를 뜨지 않는가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 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1691680" y="3518613"/>
            <a:ext cx="6977136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부모님과 떨어져 살 경우 자주 문안 전화를 드리는가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9" y="4958773"/>
            <a:ext cx="6689105" cy="99134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부모님 생각이 자신의 생각과 다른 경우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부드럽고 공손하게 이야기 하는가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 rot="20998463">
            <a:off x="6682088" y="1989658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1061779" y="3388090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5661248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효도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3960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오각형 6"/>
          <p:cNvSpPr/>
          <p:nvPr/>
        </p:nvSpPr>
        <p:spPr>
          <a:xfrm>
            <a:off x="619200" y="2095220"/>
            <a:ext cx="6257056" cy="9913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부모님이나 웃어른이 부르면 즉시 대답하고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말씀이 끝날 때까지 정중하게 듣는가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</a:t>
            </a:r>
          </a:p>
        </p:txBody>
      </p:sp>
      <p:sp>
        <p:nvSpPr>
          <p:cNvPr id="14" name="오각형 13"/>
          <p:cNvSpPr/>
          <p:nvPr/>
        </p:nvSpPr>
        <p:spPr>
          <a:xfrm flipH="1">
            <a:off x="2051720" y="3518613"/>
            <a:ext cx="6480720" cy="991345"/>
          </a:xfrm>
          <a:prstGeom prst="homePlate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부모님의 일을 거들어 드리며 짜증을 내지 않는가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619198" y="4958773"/>
            <a:ext cx="7913242" cy="1062515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+mn-ea"/>
              </a:rPr>
              <a:t>어른 앞에서는 어른보다 편한 자세로 앉는 행동을 하지 않는가</a:t>
            </a:r>
            <a:r>
              <a:rPr lang="en-US" altLang="ko-KR" sz="2000" b="1" dirty="0" smtClean="0">
                <a:solidFill>
                  <a:schemeClr val="tx1"/>
                </a:solidFill>
                <a:latin typeface="+mn-ea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 rot="21256445">
            <a:off x="6819969" y="2000589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 rot="424492">
            <a:off x="989772" y="3388092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 rot="21419239">
            <a:off x="7101620" y="6065659"/>
            <a:ext cx="1699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예 </a:t>
            </a:r>
            <a:r>
              <a:rPr lang="en-US" altLang="ko-KR" sz="2000" b="1" dirty="0" smtClean="0">
                <a:solidFill>
                  <a:srgbClr val="A10127"/>
                </a:solidFill>
                <a:latin typeface="+mn-ea"/>
              </a:rPr>
              <a:t>/ </a:t>
            </a:r>
            <a:r>
              <a:rPr lang="ko-KR" altLang="en-US" sz="2000" b="1" dirty="0" smtClean="0">
                <a:solidFill>
                  <a:srgbClr val="A10127"/>
                </a:solidFill>
                <a:latin typeface="+mn-ea"/>
              </a:rPr>
              <a:t>아니오</a:t>
            </a:r>
            <a:endParaRPr lang="ko-KR" altLang="en-US" sz="2000" b="1" dirty="0">
              <a:solidFill>
                <a:srgbClr val="A10127"/>
              </a:solidFill>
              <a:latin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54082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나의 효도 지수는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?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369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050359"/>
            <a:ext cx="2016225" cy="15617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endParaRPr lang="en-US" altLang="ko-KR" sz="7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아이는 부모의 </a:t>
            </a: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거울</a:t>
            </a:r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endParaRPr lang="en-US" altLang="ko-KR" sz="10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효도 또한 나의    </a:t>
            </a:r>
            <a:endParaRPr lang="en-US" altLang="ko-KR" sz="15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5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태도로부터 배웁니다 </a:t>
            </a:r>
            <a:endParaRPr lang="ko-KR" altLang="en-US" sz="1500" b="1" dirty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347864" y="3445003"/>
            <a:ext cx="1742309" cy="20722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마음만큼    실행이 아직 부족하시네요</a:t>
            </a:r>
            <a:endParaRPr lang="en-US" altLang="ko-KR" sz="2000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940152" y="2708921"/>
            <a:ext cx="1872209" cy="26642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효도가 생활화 되셨군요</a:t>
            </a:r>
            <a:r>
              <a:rPr lang="en-US" altLang="ko-KR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!</a:t>
            </a:r>
          </a:p>
          <a:p>
            <a:pPr algn="ctr"/>
            <a:r>
              <a:rPr lang="en-US" altLang="ko-KR" sz="2000" b="1" dirty="0" smtClean="0">
                <a:solidFill>
                  <a:schemeClr val="accent4">
                    <a:lumMod val="50000"/>
                  </a:schemeClr>
                </a:solidFill>
                <a:latin typeface="+mn-ea"/>
              </a:rPr>
              <a:t> </a:t>
            </a:r>
          </a:p>
          <a:p>
            <a:pPr algn="ctr"/>
            <a:endParaRPr lang="en-US" altLang="ko-KR" b="1" dirty="0" smtClean="0">
              <a:solidFill>
                <a:schemeClr val="accent4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68741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+mn-ea"/>
              </a:rPr>
              <a:t>0 ~ 3</a:t>
            </a:r>
            <a:r>
              <a:rPr lang="ko-KR" altLang="en-US" sz="2400" b="1" dirty="0" smtClean="0">
                <a:latin typeface="+mn-ea"/>
              </a:rPr>
              <a:t>개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7069" y="3080573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b="1" dirty="0" smtClean="0">
                <a:latin typeface="+mn-ea"/>
              </a:rPr>
              <a:t>4 ~ 6</a:t>
            </a:r>
            <a:r>
              <a:rPr lang="ko-KR" altLang="en-US" sz="2600" b="1" dirty="0" smtClean="0">
                <a:latin typeface="+mn-ea"/>
              </a:rPr>
              <a:t>개</a:t>
            </a:r>
            <a:endParaRPr lang="ko-KR" altLang="en-US" sz="2600" b="1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3297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+mn-ea"/>
              </a:rPr>
              <a:t>7 ~ 9</a:t>
            </a:r>
            <a:r>
              <a:rPr lang="ko-KR" altLang="en-US" sz="2800" b="1" dirty="0" smtClean="0">
                <a:latin typeface="+mn-ea"/>
              </a:rPr>
              <a:t>개</a:t>
            </a:r>
            <a:endParaRPr lang="ko-KR" altLang="en-US" sz="2800" b="1" dirty="0">
              <a:latin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771800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결 과 보 기</a:t>
            </a:r>
            <a:endParaRPr lang="ko-KR" altLang="en-US" sz="32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601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82292810"/>
              </p:ext>
            </p:extLst>
          </p:nvPr>
        </p:nvGraphicFramePr>
        <p:xfrm>
          <a:off x="-36512" y="858044"/>
          <a:ext cx="8640960" cy="602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2627784" y="476672"/>
            <a:ext cx="36004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효의 정의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496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29B404-C391-4AA2-A165-29F1A93B4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829B404-C391-4AA2-A165-29F1A93B4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EE2486-6FF9-43D8-8413-B0D0EC755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B0EE2486-6FF9-43D8-8413-B0D0EC755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DF5804-B5AC-4408-A4E3-44F72A529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BDF5804-B5AC-4408-A4E3-44F72A529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84C106-7A24-4A97-80FE-3DF3BC955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C984C106-7A24-4A97-80FE-3DF3BC955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F5DD08-C7B0-498C-B5BB-4FD8280F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AF5DD08-C7B0-498C-B5BB-4FD8280FF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8CF40-3213-4A1D-8C05-EB158C813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9BB8CF40-3213-4A1D-8C05-EB158C813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 rot="209744">
            <a:off x="2952020" y="5264599"/>
            <a:ext cx="1198476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4">
                    <a:lumMod val="50000"/>
                  </a:schemeClr>
                </a:solidFill>
              </a:rPr>
              <a:t>예절</a:t>
            </a:r>
            <a:endParaRPr lang="ko-KR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115616" y="3861048"/>
            <a:ext cx="1264822" cy="1234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66"/>
                </a:solidFill>
              </a:rPr>
              <a:t>공경</a:t>
            </a:r>
            <a:endParaRPr lang="ko-KR" altLang="en-US" b="1" dirty="0">
              <a:solidFill>
                <a:srgbClr val="FF0066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2105251" y="1709854"/>
            <a:ext cx="1275021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사랑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380271" y="2357926"/>
            <a:ext cx="1736590" cy="50405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30" idx="6"/>
          </p:cNvCxnSpPr>
          <p:nvPr/>
        </p:nvCxnSpPr>
        <p:spPr>
          <a:xfrm flipV="1">
            <a:off x="2380438" y="3789040"/>
            <a:ext cx="2335578" cy="68915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stCxn id="4" idx="7"/>
          </p:cNvCxnSpPr>
          <p:nvPr/>
        </p:nvCxnSpPr>
        <p:spPr>
          <a:xfrm flipV="1">
            <a:off x="4000584" y="4077072"/>
            <a:ext cx="1723542" cy="139343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7328"/>
            <a:ext cx="1781175" cy="533400"/>
          </a:xfrm>
          <a:prstGeom prst="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2123728" y="548680"/>
            <a:ext cx="51125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관련 덕목을 알아보아요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구름 2"/>
          <p:cNvSpPr/>
          <p:nvPr/>
        </p:nvSpPr>
        <p:spPr>
          <a:xfrm>
            <a:off x="4499992" y="2420888"/>
            <a:ext cx="3024336" cy="208823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chemeClr val="accent2">
                    <a:lumMod val="50000"/>
                  </a:schemeClr>
                </a:solidFill>
              </a:rPr>
              <a:t>효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8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29986" r="17600" b="23466"/>
          <a:stretch/>
        </p:blipFill>
        <p:spPr>
          <a:xfrm rot="360669">
            <a:off x="6922692" y="4828891"/>
            <a:ext cx="2070074" cy="1688918"/>
          </a:xfrm>
          <a:prstGeom prst="round2Same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5" y="404664"/>
            <a:ext cx="1838325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lumMod val="75000"/>
                <a:lumOff val="2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123727" y="476672"/>
            <a:ext cx="551927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부모님께 효도하는 것은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5123" name="Picture 3" descr="C:\Users\User\AppData\Local\Microsoft\Windows\Temporary Internet Files\Content.IE5\Y8AEHJCH\MC900424802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218">
            <a:off x="595033" y="1450387"/>
            <a:ext cx="6594996" cy="49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2708920"/>
            <a:ext cx="58326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500" b="1" dirty="0" err="1" smtClean="0">
                <a:latin typeface="궁서" panose="02030600000101010101" pitchFamily="18" charset="-127"/>
                <a:ea typeface="궁서" panose="02030600000101010101" pitchFamily="18" charset="-127"/>
              </a:rPr>
              <a:t>반의지희</a:t>
            </a:r>
            <a:r>
              <a:rPr lang="en-US" altLang="ko-KR" sz="25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1" dirty="0" err="1" smtClean="0">
                <a:latin typeface="궁서" panose="02030600000101010101" pitchFamily="18" charset="-127"/>
                <a:ea typeface="궁서" panose="02030600000101010101" pitchFamily="18" charset="-127"/>
              </a:rPr>
              <a:t>斑衣之戱</a:t>
            </a:r>
            <a:r>
              <a:rPr lang="en-US" altLang="ko-KR" sz="25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  : 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부모님의 마음을 헤아리며 즐겁게</a:t>
            </a:r>
            <a:endParaRPr lang="en-US" altLang="ko-KR" sz="24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8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sz="8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   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해드리는 효도를 의미</a:t>
            </a:r>
            <a:endParaRPr lang="en-US" altLang="ko-KR" sz="24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5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반포지효</a:t>
            </a:r>
            <a:r>
              <a:rPr lang="en-US" altLang="ko-KR" sz="25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反哺之孝</a:t>
            </a:r>
            <a:r>
              <a:rPr lang="en-US" altLang="ko-KR" sz="2500" b="1" dirty="0" smtClean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  : 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부모님을 지극히 보살펴드리는 </a:t>
            </a:r>
            <a:endParaRPr lang="en-US" altLang="ko-KR" sz="24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8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    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효도를 의미</a:t>
            </a:r>
            <a:endParaRPr lang="en-US" altLang="ko-KR" sz="2400" dirty="0" smtClean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855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797141" y="505266"/>
            <a:ext cx="54472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누리과정 인성교육 활동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8" y="466949"/>
            <a:ext cx="2127250" cy="585787"/>
          </a:xfrm>
          <a:prstGeom prst="rect">
            <a:avLst/>
          </a:prstGeom>
          <a:noFill/>
          <a:ln>
            <a:noFill/>
          </a:ln>
          <a:effectLst>
            <a:glow rad="228600">
              <a:srgbClr val="00B9FA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2684651" y="1916832"/>
            <a:ext cx="3831565" cy="3744416"/>
            <a:chOff x="2771147" y="2095414"/>
            <a:chExt cx="3479146" cy="3468969"/>
          </a:xfrm>
        </p:grpSpPr>
        <p:sp>
          <p:nvSpPr>
            <p:cNvPr id="16" name="자유형 15"/>
            <p:cNvSpPr/>
            <p:nvPr/>
          </p:nvSpPr>
          <p:spPr>
            <a:xfrm>
              <a:off x="2836533" y="2095414"/>
              <a:ext cx="3413760" cy="3413760"/>
            </a:xfrm>
            <a:custGeom>
              <a:avLst/>
              <a:gdLst>
                <a:gd name="connsiteX0" fmla="*/ 1706880 w 3413760"/>
                <a:gd name="connsiteY0" fmla="*/ 0 h 3413760"/>
                <a:gd name="connsiteX1" fmla="*/ 3185081 w 3413760"/>
                <a:gd name="connsiteY1" fmla="*/ 853440 h 3413760"/>
                <a:gd name="connsiteX2" fmla="*/ 3185081 w 3413760"/>
                <a:gd name="connsiteY2" fmla="*/ 2560320 h 3413760"/>
                <a:gd name="connsiteX3" fmla="*/ 1706880 w 3413760"/>
                <a:gd name="connsiteY3" fmla="*/ 1706880 h 3413760"/>
                <a:gd name="connsiteX4" fmla="*/ 1706880 w 341376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1706880" y="0"/>
                  </a:moveTo>
                  <a:cubicBezTo>
                    <a:pt x="2316689" y="0"/>
                    <a:pt x="2880177" y="325329"/>
                    <a:pt x="3185081" y="853440"/>
                  </a:cubicBezTo>
                  <a:cubicBezTo>
                    <a:pt x="3489986" y="1381551"/>
                    <a:pt x="3489986" y="2032209"/>
                    <a:pt x="3185081" y="2560320"/>
                  </a:cubicBezTo>
                  <a:lnTo>
                    <a:pt x="1706880" y="1706880"/>
                  </a:lnTo>
                  <a:lnTo>
                    <a:pt x="170688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453" tIns="743712" rIns="415747" bIns="1694688" numCol="1" spcCol="1270" anchor="ctr" anchorCtr="0">
              <a:noAutofit/>
            </a:bodyPr>
            <a:lstStyle/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   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   </a:t>
              </a: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부모에 대한</a:t>
              </a:r>
              <a:endParaRPr lang="en-US" altLang="ko-KR" b="1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효</a:t>
              </a:r>
              <a:endParaRPr lang="en-US" altLang="ko-KR" sz="1050" b="1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spcBef>
                  <a:spcPct val="0"/>
                </a:spcBef>
                <a:spcAft>
                  <a:spcPct val="35000"/>
                </a:spcAft>
              </a:pP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자유형 16"/>
            <p:cNvSpPr/>
            <p:nvPr/>
          </p:nvSpPr>
          <p:spPr>
            <a:xfrm>
              <a:off x="2822785" y="2150623"/>
              <a:ext cx="3413760" cy="3413760"/>
            </a:xfrm>
            <a:custGeom>
              <a:avLst/>
              <a:gdLst>
                <a:gd name="connsiteX0" fmla="*/ 3185081 w 3413760"/>
                <a:gd name="connsiteY0" fmla="*/ 2560320 h 3413760"/>
                <a:gd name="connsiteX1" fmla="*/ 1706880 w 3413760"/>
                <a:gd name="connsiteY1" fmla="*/ 3413760 h 3413760"/>
                <a:gd name="connsiteX2" fmla="*/ 228679 w 3413760"/>
                <a:gd name="connsiteY2" fmla="*/ 2560320 h 3413760"/>
                <a:gd name="connsiteX3" fmla="*/ 1706880 w 3413760"/>
                <a:gd name="connsiteY3" fmla="*/ 1706880 h 3413760"/>
                <a:gd name="connsiteX4" fmla="*/ 3185081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3185081" y="2560320"/>
                  </a:moveTo>
                  <a:cubicBezTo>
                    <a:pt x="2880176" y="3088431"/>
                    <a:pt x="2316689" y="3413760"/>
                    <a:pt x="1706880" y="3413760"/>
                  </a:cubicBezTo>
                  <a:cubicBezTo>
                    <a:pt x="1097071" y="3413760"/>
                    <a:pt x="533583" y="3088431"/>
                    <a:pt x="228679" y="2560320"/>
                  </a:cubicBezTo>
                  <a:lnTo>
                    <a:pt x="1706880" y="1706880"/>
                  </a:lnTo>
                  <a:lnTo>
                    <a:pt x="3185081" y="25603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121" tIns="2235201" rIns="792479" bIns="325119" numCol="1" spcCol="1270" anchor="b" anchorCtr="0">
              <a:noAutofit/>
            </a:bodyPr>
            <a:lstStyle/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조부모에 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대한 효</a:t>
              </a:r>
              <a:endParaRPr lang="en-US" altLang="ko-KR" sz="900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algn="ctr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ko-KR" sz="1100" b="1" dirty="0" smtClean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8" name="자유형 17"/>
            <p:cNvSpPr/>
            <p:nvPr/>
          </p:nvSpPr>
          <p:spPr>
            <a:xfrm>
              <a:off x="2771147" y="2095414"/>
              <a:ext cx="3413760" cy="3413760"/>
            </a:xfrm>
            <a:custGeom>
              <a:avLst/>
              <a:gdLst>
                <a:gd name="connsiteX0" fmla="*/ 228679 w 3413760"/>
                <a:gd name="connsiteY0" fmla="*/ 2560320 h 3413760"/>
                <a:gd name="connsiteX1" fmla="*/ 228679 w 3413760"/>
                <a:gd name="connsiteY1" fmla="*/ 853440 h 3413760"/>
                <a:gd name="connsiteX2" fmla="*/ 1706880 w 3413760"/>
                <a:gd name="connsiteY2" fmla="*/ 0 h 3413760"/>
                <a:gd name="connsiteX3" fmla="*/ 1706880 w 3413760"/>
                <a:gd name="connsiteY3" fmla="*/ 1706880 h 3413760"/>
                <a:gd name="connsiteX4" fmla="*/ 228679 w 3413760"/>
                <a:gd name="connsiteY4" fmla="*/ 256032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760" h="3413760">
                  <a:moveTo>
                    <a:pt x="228679" y="2560320"/>
                  </a:moveTo>
                  <a:cubicBezTo>
                    <a:pt x="-76226" y="2032209"/>
                    <a:pt x="-76226" y="1381551"/>
                    <a:pt x="228679" y="853440"/>
                  </a:cubicBezTo>
                  <a:cubicBezTo>
                    <a:pt x="533584" y="325329"/>
                    <a:pt x="1097071" y="0"/>
                    <a:pt x="1706880" y="0"/>
                  </a:cubicBezTo>
                  <a:lnTo>
                    <a:pt x="1706880" y="1706880"/>
                  </a:lnTo>
                  <a:lnTo>
                    <a:pt x="228679" y="256032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5747" tIns="743712" rIns="1819453" bIns="1694688" numCol="1" spcCol="1270" anchor="ctr" anchorCtr="0">
              <a:noAutofit/>
            </a:bodyPr>
            <a:lstStyle/>
            <a:p>
              <a:pPr lvl="0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  지역사회</a:t>
              </a:r>
              <a:endParaRPr lang="en-US" altLang="ko-KR" b="1" kern="1200" dirty="0" smtClean="0">
                <a:solidFill>
                  <a:schemeClr val="tx1"/>
                </a:solidFill>
                <a:latin typeface="+mn-ea"/>
              </a:endParaRPr>
            </a:p>
            <a:p>
              <a:pPr lvl="0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어른에 대한</a:t>
              </a:r>
              <a:r>
                <a:rPr lang="en-US" altLang="ko-KR" b="1" dirty="0" smtClean="0">
                  <a:solidFill>
                    <a:schemeClr val="tx1"/>
                  </a:solidFill>
                  <a:latin typeface="+mn-ea"/>
                </a:rPr>
                <a:t> </a:t>
              </a:r>
            </a:p>
            <a:p>
              <a:pPr lvl="0" defTabSz="7112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dirty="0" smtClean="0">
                  <a:solidFill>
                    <a:schemeClr val="tx1"/>
                  </a:solidFill>
                  <a:latin typeface="+mn-ea"/>
                </a:rPr>
                <a:t>      효</a:t>
              </a:r>
              <a:r>
                <a:rPr lang="ko-KR" altLang="en-US" b="1" kern="1200" dirty="0" smtClean="0">
                  <a:solidFill>
                    <a:schemeClr val="tx1"/>
                  </a:solidFill>
                  <a:latin typeface="+mn-ea"/>
                </a:rPr>
                <a:t> </a:t>
              </a:r>
              <a:endParaRPr lang="ko-KR" altLang="en-US" sz="1050" b="1" kern="1200" dirty="0">
                <a:solidFill>
                  <a:schemeClr val="tx1"/>
                </a:solidFill>
                <a:latin typeface="+mn-ea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5" t="25758" r="31160" b="27868"/>
          <a:stretch/>
        </p:blipFill>
        <p:spPr>
          <a:xfrm>
            <a:off x="6718300" y="2087218"/>
            <a:ext cx="1943100" cy="183708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6" t="28084" r="19512" b="22865"/>
          <a:stretch/>
        </p:blipFill>
        <p:spPr>
          <a:xfrm>
            <a:off x="6300192" y="4765897"/>
            <a:ext cx="2120900" cy="1790701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0" t="22030" r="20947" b="18053"/>
          <a:stretch/>
        </p:blipFill>
        <p:spPr>
          <a:xfrm>
            <a:off x="367716" y="3649773"/>
            <a:ext cx="2258588" cy="2232248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491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이렇게 실천하면 참 좋아요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11560" y="1844824"/>
            <a:ext cx="8048996" cy="792088"/>
            <a:chOff x="611560" y="1844824"/>
            <a:chExt cx="8048996" cy="792088"/>
          </a:xfrm>
        </p:grpSpPr>
        <p:sp>
          <p:nvSpPr>
            <p:cNvPr id="12" name="타원 11"/>
            <p:cNvSpPr/>
            <p:nvPr/>
          </p:nvSpPr>
          <p:spPr>
            <a:xfrm>
              <a:off x="611560" y="1844824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1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5780" y="1979258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떨어져 지내는 부모님께는 자주 </a:t>
              </a:r>
              <a:r>
                <a:rPr lang="ko-KR" altLang="en-US" sz="2800" b="1" dirty="0" err="1" smtClean="0"/>
                <a:t>전화드려요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11560" y="2780928"/>
            <a:ext cx="8049245" cy="792088"/>
            <a:chOff x="611560" y="2780928"/>
            <a:chExt cx="8049245" cy="792088"/>
          </a:xfrm>
        </p:grpSpPr>
        <p:sp>
          <p:nvSpPr>
            <p:cNvPr id="11" name="타원 10"/>
            <p:cNvSpPr/>
            <p:nvPr/>
          </p:nvSpPr>
          <p:spPr>
            <a:xfrm>
              <a:off x="611560" y="2780928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2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029" y="2915362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 smtClean="0"/>
                <a:t>외출시</a:t>
              </a:r>
              <a:r>
                <a:rPr lang="ko-KR" altLang="en-US" sz="2800" b="1" dirty="0" smtClean="0"/>
                <a:t> </a:t>
              </a:r>
              <a:r>
                <a:rPr lang="ko-KR" altLang="en-US" sz="2800" b="1" dirty="0" err="1" smtClean="0"/>
                <a:t>인사드려요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11560" y="3717032"/>
            <a:ext cx="8065641" cy="792088"/>
            <a:chOff x="611560" y="3717032"/>
            <a:chExt cx="8065641" cy="792088"/>
          </a:xfrm>
        </p:grpSpPr>
        <p:sp>
          <p:nvSpPr>
            <p:cNvPr id="10" name="타원 9"/>
            <p:cNvSpPr/>
            <p:nvPr/>
          </p:nvSpPr>
          <p:spPr>
            <a:xfrm>
              <a:off x="611560" y="3717032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3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2425" y="3851466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부모님의 말씀을 경청해요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11560" y="4653136"/>
            <a:ext cx="8048996" cy="792088"/>
            <a:chOff x="611560" y="4653136"/>
            <a:chExt cx="8048996" cy="792088"/>
          </a:xfrm>
        </p:grpSpPr>
        <p:sp>
          <p:nvSpPr>
            <p:cNvPr id="9" name="타원 8"/>
            <p:cNvSpPr/>
            <p:nvPr/>
          </p:nvSpPr>
          <p:spPr>
            <a:xfrm>
              <a:off x="611560" y="4653136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4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5780" y="4787570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상황에 맞는 적절한 인사와 표현을 해요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11560" y="5589240"/>
            <a:ext cx="8048996" cy="792088"/>
            <a:chOff x="611560" y="5589240"/>
            <a:chExt cx="8048996" cy="792088"/>
          </a:xfrm>
        </p:grpSpPr>
        <p:sp>
          <p:nvSpPr>
            <p:cNvPr id="7" name="타원 6"/>
            <p:cNvSpPr/>
            <p:nvPr/>
          </p:nvSpPr>
          <p:spPr>
            <a:xfrm>
              <a:off x="611560" y="5589240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5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75780" y="5723674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음식이나 좋은 물건을 먼저 챙겨드려요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이렇게 실천하면 참 좋아요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11560" y="1844824"/>
            <a:ext cx="8048996" cy="792088"/>
            <a:chOff x="611560" y="1844824"/>
            <a:chExt cx="8048996" cy="792088"/>
          </a:xfrm>
        </p:grpSpPr>
        <p:sp>
          <p:nvSpPr>
            <p:cNvPr id="12" name="타원 11"/>
            <p:cNvSpPr/>
            <p:nvPr/>
          </p:nvSpPr>
          <p:spPr>
            <a:xfrm>
              <a:off x="611560" y="1844824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6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5780" y="1979258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공손한 자세를 가져요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11560" y="2780928"/>
            <a:ext cx="8049245" cy="792088"/>
            <a:chOff x="611560" y="2780928"/>
            <a:chExt cx="8049245" cy="792088"/>
          </a:xfrm>
        </p:grpSpPr>
        <p:sp>
          <p:nvSpPr>
            <p:cNvPr id="11" name="타원 10"/>
            <p:cNvSpPr/>
            <p:nvPr/>
          </p:nvSpPr>
          <p:spPr>
            <a:xfrm>
              <a:off x="611560" y="2780928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7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029" y="2915362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부모님께 대하는 언행을 항상 조심해요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611560" y="3717032"/>
            <a:ext cx="8352927" cy="792088"/>
            <a:chOff x="611560" y="3717032"/>
            <a:chExt cx="8352927" cy="792088"/>
          </a:xfrm>
        </p:grpSpPr>
        <p:sp>
          <p:nvSpPr>
            <p:cNvPr id="10" name="타원 9"/>
            <p:cNvSpPr/>
            <p:nvPr/>
          </p:nvSpPr>
          <p:spPr>
            <a:xfrm>
              <a:off x="611560" y="3717032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8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92424" y="3851466"/>
              <a:ext cx="7272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spc="-150" dirty="0" smtClean="0">
                  <a:latin typeface="+mn-ea"/>
                </a:rPr>
                <a:t>부모님이 보시는 앞에서 자녀를 혼내지 않아요</a:t>
              </a:r>
              <a:r>
                <a:rPr lang="en-US" altLang="ko-KR" sz="2800" b="1" spc="-150" dirty="0" smtClean="0">
                  <a:latin typeface="+mn-ea"/>
                </a:rPr>
                <a:t>.</a:t>
              </a:r>
              <a:endParaRPr lang="ko-KR" altLang="en-US" sz="2800" b="1" spc="-150" dirty="0">
                <a:latin typeface="+mn-ea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11560" y="4653136"/>
            <a:ext cx="8048996" cy="792088"/>
            <a:chOff x="611560" y="4653136"/>
            <a:chExt cx="8048996" cy="792088"/>
          </a:xfrm>
        </p:grpSpPr>
        <p:sp>
          <p:nvSpPr>
            <p:cNvPr id="9" name="타원 8"/>
            <p:cNvSpPr/>
            <p:nvPr/>
          </p:nvSpPr>
          <p:spPr>
            <a:xfrm>
              <a:off x="611560" y="4653136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9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75780" y="4787570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부모님과 함께 결정할 기회를 가져요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11560" y="5589240"/>
            <a:ext cx="8048996" cy="792088"/>
            <a:chOff x="611560" y="5589240"/>
            <a:chExt cx="8048996" cy="792088"/>
          </a:xfrm>
        </p:grpSpPr>
        <p:sp>
          <p:nvSpPr>
            <p:cNvPr id="7" name="타원 6"/>
            <p:cNvSpPr/>
            <p:nvPr/>
          </p:nvSpPr>
          <p:spPr>
            <a:xfrm>
              <a:off x="611560" y="5589240"/>
              <a:ext cx="864096" cy="792088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b="1" dirty="0" smtClean="0">
                  <a:solidFill>
                    <a:schemeClr val="tx1"/>
                  </a:solidFill>
                  <a:latin typeface="+mn-ea"/>
                </a:rPr>
                <a:t>10</a:t>
              </a:r>
              <a:endParaRPr lang="ko-KR" altLang="en-US" sz="28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75780" y="5723674"/>
              <a:ext cx="6984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smtClean="0"/>
                <a:t>여가 생활을 함께 해요</a:t>
              </a:r>
              <a:r>
                <a:rPr lang="en-US" altLang="ko-KR" sz="2800" b="1" dirty="0" smtClean="0"/>
                <a:t>.</a:t>
              </a:r>
              <a:endParaRPr lang="ko-KR" altLang="en-US" sz="2800" b="1" dirty="0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이순신 장군과 어머니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1026" name="Picture 2" descr="C:\Users\User\AppData\Local\Microsoft\Windows\Temporary Internet Files\Content.IE5\2A7U855U\MC9004204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5" y="2996952"/>
            <a:ext cx="1929531" cy="32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2360960" y="1988840"/>
            <a:ext cx="5544616" cy="1656184"/>
          </a:xfrm>
          <a:prstGeom prst="roundRect">
            <a:avLst>
              <a:gd name="adj" fmla="val 27403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a typeface="펜흘림" panose="02030603000101010101" pitchFamily="18" charset="-127"/>
              </a:rPr>
              <a:t>어머님을 모시고 함께 한 살을 </a:t>
            </a:r>
            <a:endParaRPr lang="en-US" altLang="ko-KR" sz="2800" b="1" dirty="0" smtClean="0">
              <a:solidFill>
                <a:schemeClr val="tx1"/>
              </a:solidFill>
              <a:ea typeface="펜흘림" panose="02030603000101010101" pitchFamily="18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a typeface="펜흘림" panose="02030603000101010101" pitchFamily="18" charset="-127"/>
              </a:rPr>
              <a:t>더하게 되니 이는 난리 중에도 </a:t>
            </a:r>
            <a:endParaRPr lang="en-US" altLang="ko-KR" sz="2800" b="1" dirty="0" smtClean="0">
              <a:solidFill>
                <a:schemeClr val="tx1"/>
              </a:solidFill>
              <a:ea typeface="펜흘림" panose="02030603000101010101" pitchFamily="18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ea typeface="펜흘림" panose="02030603000101010101" pitchFamily="18" charset="-127"/>
              </a:rPr>
              <a:t>다행한 일이다</a:t>
            </a:r>
            <a:r>
              <a:rPr lang="en-US" altLang="ko-KR" sz="2800" b="1" dirty="0" smtClean="0">
                <a:solidFill>
                  <a:schemeClr val="tx1"/>
                </a:solidFill>
                <a:ea typeface="펜흘림" panose="02030603000101010101" pitchFamily="18" charset="-127"/>
              </a:rPr>
              <a:t>. (1594</a:t>
            </a:r>
            <a:r>
              <a:rPr lang="ko-KR" altLang="en-US" sz="2800" b="1" dirty="0" smtClean="0">
                <a:solidFill>
                  <a:schemeClr val="tx1"/>
                </a:solidFill>
                <a:ea typeface="펜흘림" panose="02030603000101010101" pitchFamily="18" charset="-127"/>
              </a:rPr>
              <a:t>년 </a:t>
            </a:r>
            <a:r>
              <a:rPr lang="en-US" altLang="ko-KR" sz="2800" b="1" dirty="0" smtClean="0">
                <a:solidFill>
                  <a:schemeClr val="tx1"/>
                </a:solidFill>
                <a:ea typeface="펜흘림" panose="02030603000101010101" pitchFamily="18" charset="-127"/>
              </a:rPr>
              <a:t>9</a:t>
            </a:r>
            <a:r>
              <a:rPr lang="ko-KR" altLang="en-US" sz="2800" b="1" dirty="0" smtClean="0">
                <a:solidFill>
                  <a:schemeClr val="tx1"/>
                </a:solidFill>
                <a:ea typeface="펜흘림" panose="02030603000101010101" pitchFamily="18" charset="-127"/>
              </a:rPr>
              <a:t>월</a:t>
            </a:r>
            <a:r>
              <a:rPr lang="en-US" altLang="ko-KR" sz="2800" b="1" dirty="0" smtClean="0">
                <a:solidFill>
                  <a:schemeClr val="tx1"/>
                </a:solidFill>
                <a:ea typeface="펜흘림" panose="02030603000101010101" pitchFamily="18" charset="-127"/>
              </a:rPr>
              <a:t>)</a:t>
            </a:r>
          </a:p>
        </p:txBody>
      </p:sp>
      <p:sp>
        <p:nvSpPr>
          <p:cNvPr id="4" name="순서도: 처리 3"/>
          <p:cNvSpPr/>
          <p:nvPr/>
        </p:nvSpPr>
        <p:spPr>
          <a:xfrm>
            <a:off x="3131840" y="5301208"/>
            <a:ext cx="6012160" cy="115212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나는 부모님께 어떤 자녀인가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algn="ctr"/>
            <a:r>
              <a:rPr lang="ko-KR" altLang="en-US" sz="2200" b="1" dirty="0" smtClean="0">
                <a:solidFill>
                  <a:schemeClr val="tx1"/>
                </a:solidFill>
                <a:latin typeface="+mn-ea"/>
              </a:rPr>
              <a:t>또한 내 아이에게 어떤 부모인가 생각해봅시다</a:t>
            </a:r>
            <a:r>
              <a:rPr lang="en-US" altLang="ko-KR" sz="22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2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11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984"/>
            <a:ext cx="1771650" cy="56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대각선 방향의 모서리가 둥근 사각형 18"/>
          <p:cNvSpPr/>
          <p:nvPr/>
        </p:nvSpPr>
        <p:spPr>
          <a:xfrm>
            <a:off x="4788024" y="1844452"/>
            <a:ext cx="3744416" cy="223224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01600">
              <a:schemeClr val="accent6">
                <a:lumMod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20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엄마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아빠는 할머니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할아버지께 이렇게 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 err="1" smtClean="0">
                <a:solidFill>
                  <a:schemeClr val="tx1"/>
                </a:solidFill>
                <a:latin typeface="+mn-ea"/>
              </a:rPr>
              <a:t>해드릴거야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대각선 방향의 모서리가 둥근 사각형 19"/>
          <p:cNvSpPr/>
          <p:nvPr/>
        </p:nvSpPr>
        <p:spPr>
          <a:xfrm>
            <a:off x="899593" y="4149080"/>
            <a:ext cx="3744416" cy="2232248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01600">
              <a:schemeClr val="accent6">
                <a:lumMod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너희들은 엄마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아빠한테 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어떻게 해주고 싶니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?</a:t>
            </a:r>
          </a:p>
          <a:p>
            <a:pPr algn="ctr"/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endParaRPr lang="en-US" altLang="ko-KR" sz="2000" b="1" dirty="0" smtClean="0">
              <a:solidFill>
                <a:schemeClr val="tx1"/>
              </a:solidFill>
            </a:endParaRPr>
          </a:p>
          <a:p>
            <a:pPr algn="ctr"/>
            <a:endParaRPr lang="en-US" altLang="ko-KR" sz="2000" b="1" dirty="0" smtClean="0">
              <a:solidFill>
                <a:schemeClr val="tx1"/>
              </a:solidFill>
            </a:endParaRPr>
          </a:p>
        </p:txBody>
      </p:sp>
      <p:sp>
        <p:nvSpPr>
          <p:cNvPr id="24" name="굽은 화살표 23"/>
          <p:cNvSpPr/>
          <p:nvPr/>
        </p:nvSpPr>
        <p:spPr>
          <a:xfrm rot="6058501">
            <a:off x="5037752" y="4286331"/>
            <a:ext cx="1200342" cy="1116435"/>
          </a:xfrm>
          <a:prstGeom prst="bentArrow">
            <a:avLst>
              <a:gd name="adj1" fmla="val 25000"/>
              <a:gd name="adj2" fmla="val 31625"/>
              <a:gd name="adj3" fmla="val 38792"/>
              <a:gd name="adj4" fmla="val 61962"/>
            </a:avLst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>
              <a:rot lat="0" lon="107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70" t="17147" r="13570" b="19418"/>
          <a:stretch/>
        </p:blipFill>
        <p:spPr>
          <a:xfrm rot="21269983">
            <a:off x="605939" y="1831520"/>
            <a:ext cx="2373080" cy="1800210"/>
          </a:xfrm>
          <a:prstGeom prst="cloud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30778" r="20372" b="36663"/>
          <a:stretch/>
        </p:blipFill>
        <p:spPr>
          <a:xfrm>
            <a:off x="5030812" y="1944225"/>
            <a:ext cx="1656184" cy="787400"/>
          </a:xfrm>
          <a:prstGeom prst="round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3" t="25704" r="16016" b="33913"/>
          <a:stretch/>
        </p:blipFill>
        <p:spPr>
          <a:xfrm>
            <a:off x="2527970" y="5341404"/>
            <a:ext cx="1836266" cy="868897"/>
          </a:xfrm>
          <a:prstGeom prst="roundRect">
            <a:avLst/>
          </a:prstGeom>
        </p:spPr>
      </p:pic>
      <p:sp>
        <p:nvSpPr>
          <p:cNvPr id="29" name="위쪽 화살표 28"/>
          <p:cNvSpPr/>
          <p:nvPr/>
        </p:nvSpPr>
        <p:spPr>
          <a:xfrm rot="16200000">
            <a:off x="3560736" y="2157076"/>
            <a:ext cx="622651" cy="984348"/>
          </a:xfrm>
          <a:prstGeom prst="upArrow">
            <a:avLst>
              <a:gd name="adj1" fmla="val 50000"/>
              <a:gd name="adj2" fmla="val 6631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7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036"/>
            <a:ext cx="1809750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FF33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2555777" y="548680"/>
            <a:ext cx="48965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함께하는 즐거운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 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활동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31840" y="1772816"/>
            <a:ext cx="2952328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할머니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할아버지를 초대해요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11560" y="3356992"/>
            <a:ext cx="243889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시원한 안마를 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해요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093544" y="3356993"/>
            <a:ext cx="243889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감사편지와 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선물을 드려요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6" name="구부러진 연결선 25"/>
          <p:cNvCxnSpPr>
            <a:stCxn id="20" idx="3"/>
            <a:endCxn id="22" idx="0"/>
          </p:cNvCxnSpPr>
          <p:nvPr/>
        </p:nvCxnSpPr>
        <p:spPr>
          <a:xfrm>
            <a:off x="6084168" y="2240868"/>
            <a:ext cx="1228824" cy="1116125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구부러진 연결선 29"/>
          <p:cNvCxnSpPr>
            <a:stCxn id="20" idx="1"/>
            <a:endCxn id="21" idx="0"/>
          </p:cNvCxnSpPr>
          <p:nvPr/>
        </p:nvCxnSpPr>
        <p:spPr>
          <a:xfrm rot="10800000" flipV="1">
            <a:off x="1831008" y="2240868"/>
            <a:ext cx="1300832" cy="1116124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구부러진 연결선 49"/>
          <p:cNvCxnSpPr>
            <a:stCxn id="22" idx="2"/>
          </p:cNvCxnSpPr>
          <p:nvPr/>
        </p:nvCxnSpPr>
        <p:spPr>
          <a:xfrm rot="5400000">
            <a:off x="6166966" y="4219675"/>
            <a:ext cx="1072605" cy="1219448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구부러진 연결선 51"/>
          <p:cNvCxnSpPr>
            <a:stCxn id="21" idx="2"/>
          </p:cNvCxnSpPr>
          <p:nvPr/>
        </p:nvCxnSpPr>
        <p:spPr>
          <a:xfrm rot="16200000" flipH="1">
            <a:off x="1837110" y="4286994"/>
            <a:ext cx="1072606" cy="1084810"/>
          </a:xfrm>
          <a:prstGeom prst="curvedConnector2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1773064" y="5157192"/>
            <a:ext cx="243889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우리 가족을 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인터뷰해요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076056" y="5169892"/>
            <a:ext cx="2438896" cy="9361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가족 신문을 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만들어요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5" name="직선 연결선 64"/>
          <p:cNvCxnSpPr>
            <a:stCxn id="23" idx="3"/>
            <a:endCxn id="24" idx="1"/>
          </p:cNvCxnSpPr>
          <p:nvPr/>
        </p:nvCxnSpPr>
        <p:spPr>
          <a:xfrm>
            <a:off x="4211960" y="5625244"/>
            <a:ext cx="864096" cy="127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/>
        </p:nvSpPr>
        <p:spPr>
          <a:xfrm>
            <a:off x="2555776" y="476672"/>
            <a:ext cx="583264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5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효를 배우는 한 마디 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사랑해</a:t>
            </a:r>
            <a:r>
              <a:rPr lang="en-US" altLang="ko-KR" sz="30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30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611"/>
            <a:ext cx="2057400" cy="619125"/>
          </a:xfrm>
          <a:prstGeom prst="rect">
            <a:avLst/>
          </a:prstGeom>
          <a:noFill/>
          <a:ln>
            <a:noFill/>
          </a:ln>
          <a:effectLst>
            <a:glow rad="203200">
              <a:srgbClr val="FFAFCF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형 설명선 1"/>
          <p:cNvSpPr/>
          <p:nvPr/>
        </p:nvSpPr>
        <p:spPr>
          <a:xfrm rot="413749">
            <a:off x="5308394" y="1672288"/>
            <a:ext cx="2988420" cy="1784170"/>
          </a:xfrm>
          <a:prstGeom prst="wedgeEllipseCallout">
            <a:avLst>
              <a:gd name="adj1" fmla="val -34246"/>
              <a:gd name="adj2" fmla="val 7981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rgbClr val="79ABE1"/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+mn-ea"/>
              </a:rPr>
              <a:t>○○야</a:t>
            </a:r>
            <a:r>
              <a:rPr lang="en-US" altLang="ko-KR" sz="2400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사랑한다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!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515665" y="2099554"/>
            <a:ext cx="2616175" cy="1756147"/>
          </a:xfrm>
          <a:prstGeom prst="wedgeRoundRectCallout">
            <a:avLst>
              <a:gd name="adj1" fmla="val 46253"/>
              <a:gd name="adj2" fmla="val 762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사랑합니다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사랑해요</a:t>
            </a:r>
            <a:r>
              <a:rPr lang="en-US" altLang="ko-KR" sz="24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24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사각형 설명선 3"/>
          <p:cNvSpPr/>
          <p:nvPr/>
        </p:nvSpPr>
        <p:spPr>
          <a:xfrm rot="238857">
            <a:off x="6707543" y="4710774"/>
            <a:ext cx="1891008" cy="1428672"/>
          </a:xfrm>
          <a:prstGeom prst="wedgeRectCallout">
            <a:avLst>
              <a:gd name="adj1" fmla="val -79066"/>
              <a:gd name="adj2" fmla="val -49887"/>
            </a:avLst>
          </a:prstGeom>
          <a:solidFill>
            <a:srgbClr val="FFFFCC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네가 있어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기쁘단다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사랑해</a:t>
            </a:r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ko-KR" altLang="en-US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26315" r="18157" b="16642"/>
          <a:stretch/>
        </p:blipFill>
        <p:spPr>
          <a:xfrm>
            <a:off x="3347864" y="4264000"/>
            <a:ext cx="2273300" cy="2082483"/>
          </a:xfrm>
          <a:prstGeom prst="round2SameRect">
            <a:avLst/>
          </a:prstGeom>
          <a:effectLst>
            <a:glow rad="127000">
              <a:schemeClr val="tx1">
                <a:lumMod val="50000"/>
                <a:lumOff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85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743075" cy="581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483768" y="476672"/>
            <a:ext cx="44644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세상에 하나뿐인 보석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27584" y="2119412"/>
            <a:ext cx="6926460" cy="31683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200000"/>
              </a:lnSpc>
            </a:pPr>
            <a:r>
              <a:rPr lang="ko-KR" altLang="en-US" sz="2500" b="1" dirty="0" smtClean="0">
                <a:solidFill>
                  <a:srgbClr val="245E37"/>
                </a:solidFill>
                <a:latin typeface="+mn-ea"/>
              </a:rPr>
              <a:t>아이로부터 받은 하찮은 선물도 </a:t>
            </a:r>
            <a:endParaRPr lang="en-US" altLang="ko-KR" sz="2500" b="1" dirty="0" smtClean="0">
              <a:solidFill>
                <a:srgbClr val="245E37"/>
              </a:solidFill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500" b="1" dirty="0" smtClean="0">
                <a:solidFill>
                  <a:srgbClr val="245E37"/>
                </a:solidFill>
                <a:latin typeface="+mn-ea"/>
              </a:rPr>
              <a:t>부모인 당신에게는 가장 소중합니다</a:t>
            </a:r>
            <a:r>
              <a:rPr lang="en-US" altLang="ko-KR" sz="2500" b="1" dirty="0" smtClean="0">
                <a:solidFill>
                  <a:srgbClr val="245E37"/>
                </a:solidFill>
                <a:latin typeface="+mn-ea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ko-KR" altLang="en-US" sz="2500" b="1" dirty="0" smtClean="0">
                <a:solidFill>
                  <a:srgbClr val="245E37"/>
                </a:solidFill>
                <a:latin typeface="+mn-ea"/>
              </a:rPr>
              <a:t>부모와 자녀간의 주고받는 마음의 표현이 </a:t>
            </a:r>
            <a:endParaRPr lang="en-US" altLang="ko-KR" sz="2500" b="1" dirty="0" smtClean="0">
              <a:solidFill>
                <a:srgbClr val="245E37"/>
              </a:solidFill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500" b="1" dirty="0" smtClean="0">
                <a:solidFill>
                  <a:srgbClr val="245E37"/>
                </a:solidFill>
                <a:latin typeface="+mn-ea"/>
              </a:rPr>
              <a:t>효의 시작입니다</a:t>
            </a:r>
            <a:r>
              <a:rPr lang="en-US" altLang="ko-KR" sz="2500" b="1" dirty="0" smtClean="0">
                <a:solidFill>
                  <a:srgbClr val="245E37"/>
                </a:solidFill>
                <a:latin typeface="+mn-ea"/>
              </a:rPr>
              <a:t>.</a:t>
            </a:r>
            <a:endParaRPr lang="ko-KR" altLang="en-US" sz="2500" b="1" dirty="0">
              <a:solidFill>
                <a:srgbClr val="245E37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1" t="22397" r="27380" b="29783"/>
          <a:stretch/>
        </p:blipFill>
        <p:spPr>
          <a:xfrm rot="525776">
            <a:off x="6228328" y="4621708"/>
            <a:ext cx="2034606" cy="1823196"/>
          </a:xfrm>
          <a:prstGeom prst="roundRect">
            <a:avLst>
              <a:gd name="adj" fmla="val 25506"/>
            </a:avLst>
          </a:prstGeom>
          <a:effectLst>
            <a:glow rad="228600">
              <a:schemeClr val="bg2">
                <a:lumMod val="1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퀴즈로 풀어보는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691680" y="2852936"/>
            <a:ext cx="5904656" cy="3384376"/>
          </a:xfrm>
          <a:prstGeom prst="roundRect">
            <a:avLst>
              <a:gd name="adj" fmla="val 78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효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는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마음보다는 </a:t>
            </a:r>
            <a:endParaRPr lang="en-US" altLang="ko-KR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결과가 중요한 것이다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80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8000" b="1" dirty="0" smtClean="0">
                <a:solidFill>
                  <a:schemeClr val="tx1"/>
                </a:solidFill>
                <a:latin typeface="+mn-ea"/>
              </a:rPr>
              <a:t>      </a:t>
            </a:r>
            <a:endParaRPr lang="en-US" altLang="ko-KR" sz="8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타원형 설명선 1"/>
          <p:cNvSpPr/>
          <p:nvPr/>
        </p:nvSpPr>
        <p:spPr>
          <a:xfrm rot="21088043">
            <a:off x="631216" y="1681369"/>
            <a:ext cx="1383035" cy="956052"/>
          </a:xfrm>
          <a:prstGeom prst="wedgeEllipseCallout">
            <a:avLst>
              <a:gd name="adj1" fmla="val 2875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Quiz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4697849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O</a:t>
            </a:r>
            <a:endParaRPr lang="ko-KR" altLang="en-US" sz="8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92" y="4697848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X</a:t>
            </a:r>
            <a:endParaRPr lang="ko-KR" altLang="en-US" sz="8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8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5" grpId="1"/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퀴즈로 풀어보는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691680" y="2852936"/>
            <a:ext cx="5904656" cy="3384376"/>
          </a:xfrm>
          <a:prstGeom prst="roundRect">
            <a:avLst>
              <a:gd name="adj" fmla="val 78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반포지효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와 관련 있는</a:t>
            </a:r>
            <a:endParaRPr lang="en-US" altLang="ko-KR" sz="3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동물은 까마귀이다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80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8000" b="1" dirty="0" smtClean="0">
                <a:solidFill>
                  <a:schemeClr val="tx1"/>
                </a:solidFill>
                <a:latin typeface="+mn-ea"/>
              </a:rPr>
              <a:t>      </a:t>
            </a:r>
            <a:endParaRPr lang="en-US" altLang="ko-KR" sz="8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타원형 설명선 1"/>
          <p:cNvSpPr/>
          <p:nvPr/>
        </p:nvSpPr>
        <p:spPr>
          <a:xfrm rot="21088043">
            <a:off x="631216" y="1681369"/>
            <a:ext cx="1383035" cy="956052"/>
          </a:xfrm>
          <a:prstGeom prst="wedgeEllipseCallout">
            <a:avLst>
              <a:gd name="adj1" fmla="val 2875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Quiz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4697849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O</a:t>
            </a:r>
            <a:endParaRPr lang="ko-KR" altLang="en-US" sz="8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92" y="4697848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X</a:t>
            </a:r>
            <a:endParaRPr lang="ko-KR" altLang="en-US" sz="8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766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5" grpId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퀴즈로 풀어보는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691680" y="2852936"/>
            <a:ext cx="5904656" cy="3600400"/>
          </a:xfrm>
          <a:prstGeom prst="roundRect">
            <a:avLst>
              <a:gd name="adj" fmla="val 78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누리과정에서 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효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의 대상은</a:t>
            </a:r>
            <a:endParaRPr lang="en-US" altLang="ko-KR" sz="32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8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조부모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부모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지역사회</a:t>
            </a:r>
            <a:endParaRPr lang="en-US" altLang="ko-KR" sz="32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800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+mn-ea"/>
              </a:rPr>
              <a:t>어른까지를 포함하고 있다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8000" b="1" dirty="0" smtClean="0">
                <a:solidFill>
                  <a:schemeClr val="tx1"/>
                </a:solidFill>
                <a:latin typeface="+mn-ea"/>
              </a:rPr>
              <a:t>      </a:t>
            </a:r>
            <a:endParaRPr lang="en-US" altLang="ko-KR" sz="8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타원형 설명선 1"/>
          <p:cNvSpPr/>
          <p:nvPr/>
        </p:nvSpPr>
        <p:spPr>
          <a:xfrm rot="21088043">
            <a:off x="631216" y="1681369"/>
            <a:ext cx="1383035" cy="956052"/>
          </a:xfrm>
          <a:prstGeom prst="wedgeEllipseCallout">
            <a:avLst>
              <a:gd name="adj1" fmla="val 2875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Quiz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5013177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O</a:t>
            </a:r>
            <a:endParaRPr lang="ko-KR" altLang="en-US" sz="8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92" y="5013176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X</a:t>
            </a:r>
            <a:endParaRPr lang="ko-KR" altLang="en-US" sz="8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44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5" grpId="1"/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퀴즈로 풀어보는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691680" y="2734733"/>
            <a:ext cx="6336704" cy="3790609"/>
          </a:xfrm>
          <a:prstGeom prst="roundRect">
            <a:avLst>
              <a:gd name="adj" fmla="val 78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영유아들을 위한 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효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교육은 특정</a:t>
            </a:r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교과목을 통해 지속적으로 해야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800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하며 일상생활에서 지도하는 것은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별 의미가 없다</a:t>
            </a:r>
            <a:r>
              <a:rPr lang="en-US" altLang="ko-KR" sz="3200" b="1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ko-KR" sz="8000" b="1" dirty="0" smtClean="0">
                <a:solidFill>
                  <a:schemeClr val="tx1"/>
                </a:solidFill>
                <a:latin typeface="+mn-ea"/>
              </a:rPr>
              <a:t>    </a:t>
            </a:r>
            <a:endParaRPr lang="en-US" altLang="ko-KR" sz="8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타원형 설명선 1"/>
          <p:cNvSpPr/>
          <p:nvPr/>
        </p:nvSpPr>
        <p:spPr>
          <a:xfrm rot="21088043">
            <a:off x="631216" y="1681369"/>
            <a:ext cx="1383035" cy="956052"/>
          </a:xfrm>
          <a:prstGeom prst="wedgeEllipseCallout">
            <a:avLst>
              <a:gd name="adj1" fmla="val 2875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Quiz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5222810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O</a:t>
            </a:r>
            <a:endParaRPr lang="ko-KR" altLang="en-US" sz="8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092" y="5222809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X</a:t>
            </a:r>
            <a:endParaRPr lang="ko-KR" altLang="en-US" sz="8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142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5" grpId="1"/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4" y="404664"/>
            <a:ext cx="1762125" cy="5524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2267744" y="476672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퀴즈로 풀어보는 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“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”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691680" y="2734733"/>
            <a:ext cx="6408712" cy="3862619"/>
          </a:xfrm>
          <a:prstGeom prst="roundRect">
            <a:avLst>
              <a:gd name="adj" fmla="val 78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영유아들을 위한 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“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효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”</a:t>
            </a:r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에 관한 교육은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부모가 바람직한 모델이 되는 것이 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8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가장 중요하며 반복해서 습관화 될 수</a:t>
            </a:r>
            <a:endParaRPr lang="en-US" altLang="ko-KR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8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+mn-ea"/>
              </a:rPr>
              <a:t>있도록 지도해야 한다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8000" b="1" dirty="0" smtClean="0">
                <a:solidFill>
                  <a:schemeClr val="tx1"/>
                </a:solidFill>
                <a:latin typeface="+mn-ea"/>
              </a:rPr>
              <a:t>      </a:t>
            </a:r>
            <a:endParaRPr lang="en-US" altLang="ko-KR" sz="8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타원형 설명선 1"/>
          <p:cNvSpPr/>
          <p:nvPr/>
        </p:nvSpPr>
        <p:spPr>
          <a:xfrm rot="21088043">
            <a:off x="631216" y="1681369"/>
            <a:ext cx="1383035" cy="956052"/>
          </a:xfrm>
          <a:prstGeom prst="wedgeEllipseCallout">
            <a:avLst>
              <a:gd name="adj1" fmla="val 28754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Quiz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1860" y="515080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O</a:t>
            </a:r>
            <a:endParaRPr lang="ko-KR" altLang="en-US" sz="8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5150801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X</a:t>
            </a:r>
            <a:endParaRPr lang="ko-KR" altLang="en-US" sz="88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45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5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에 대한 동서고금의 이야기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899592" y="1988840"/>
            <a:ext cx="1800200" cy="17281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한시외전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563888" y="2420888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율곡 이이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664" y="4437112"/>
            <a:ext cx="1512168" cy="14401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장자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23928" y="4725144"/>
            <a:ext cx="1944216" cy="1800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소크라테스</a:t>
            </a:r>
            <a:endParaRPr lang="ko-KR" altLang="en-US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300192" y="1988840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강태공</a:t>
            </a:r>
            <a:endParaRPr lang="ko-KR" altLang="en-US" sz="26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32240" y="4293096"/>
            <a:ext cx="1800200" cy="16561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헨리</a:t>
            </a:r>
            <a:r>
              <a:rPr lang="ko-KR" altLang="en-US" sz="20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워드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비처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3347864" y="2708920"/>
            <a:ext cx="4824536" cy="352839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나무가 고요하고자 하나</a:t>
            </a:r>
            <a:endParaRPr lang="en-US" altLang="ko-KR" sz="2400" b="1" dirty="0" smtClean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바람이 멈추지 않고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자식이 효도하고자 하나</a:t>
            </a:r>
            <a:endParaRPr lang="en-US" altLang="ko-KR" sz="2400" b="1" dirty="0" smtClean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어버이가 기다리지 않는다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69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에 대한 동서고금의 이야기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899592" y="1988840"/>
            <a:ext cx="1800200" cy="17281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한시외전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563888" y="2420888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율곡 이이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664" y="4437112"/>
            <a:ext cx="1512168" cy="14401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장자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23928" y="4725144"/>
            <a:ext cx="1944216" cy="1800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소크라테스</a:t>
            </a:r>
            <a:endParaRPr lang="ko-KR" altLang="en-US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300192" y="1988840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강태공</a:t>
            </a:r>
            <a:endParaRPr lang="ko-KR" altLang="en-US" sz="26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32240" y="4293096"/>
            <a:ext cx="1800200" cy="16561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헨리</a:t>
            </a:r>
            <a:r>
              <a:rPr lang="ko-KR" altLang="en-US" sz="20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워드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비처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1812144" y="4005064"/>
            <a:ext cx="5472608" cy="230425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천하의 모든 물건 중에는 내 몸보다 더 소중한 것이 없다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그런데 이 몸은 부모가 주신 것이다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78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0399 -0.0944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에 대한 동서고금의 이야기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899592" y="1988840"/>
            <a:ext cx="1800200" cy="17281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한시외전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563888" y="2420888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율곡 이이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664" y="4437112"/>
            <a:ext cx="1512168" cy="14401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장자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23928" y="4725144"/>
            <a:ext cx="1944216" cy="1800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소크라테스</a:t>
            </a:r>
            <a:endParaRPr lang="ko-KR" altLang="en-US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300192" y="1988840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강태공</a:t>
            </a:r>
            <a:endParaRPr lang="ko-KR" altLang="en-US" sz="26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32240" y="4293096"/>
            <a:ext cx="1800200" cy="16561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헨리</a:t>
            </a:r>
            <a:r>
              <a:rPr lang="ko-KR" altLang="en-US" sz="20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워드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비처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3785096" y="2870696"/>
            <a:ext cx="4824536" cy="158417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부모를 공경하는 효행은 쉬우나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부모를 사랑하는 효행은 어렵다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60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에 대한 동서고금의 이야기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899592" y="1988840"/>
            <a:ext cx="1800200" cy="17281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한시외전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563888" y="2420888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율곡 이이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664" y="4437112"/>
            <a:ext cx="1512168" cy="14401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장자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23928" y="4725144"/>
            <a:ext cx="1944216" cy="1800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소크라테스</a:t>
            </a:r>
            <a:endParaRPr lang="ko-KR" altLang="en-US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300192" y="1988840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강태공</a:t>
            </a:r>
            <a:endParaRPr lang="ko-KR" altLang="en-US" sz="26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32240" y="4293096"/>
            <a:ext cx="1800200" cy="16561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헨리</a:t>
            </a:r>
            <a:r>
              <a:rPr lang="ko-KR" altLang="en-US" sz="20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워드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비처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2287352" y="1844824"/>
            <a:ext cx="4968552" cy="172819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내 자식들이 해 주기 바라는 것과 똑같이 네 부모에게 행하라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728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399 -0.141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2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에 대한 동서고금의 이야기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899592" y="1988840"/>
            <a:ext cx="1800200" cy="17281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한시외전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563888" y="2420888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율곡 이이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664" y="4437112"/>
            <a:ext cx="1512168" cy="14401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장자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23928" y="4725144"/>
            <a:ext cx="1944216" cy="1800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소크라테스</a:t>
            </a:r>
            <a:endParaRPr lang="ko-KR" altLang="en-US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300192" y="1988840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강태공</a:t>
            </a:r>
            <a:endParaRPr lang="ko-KR" altLang="en-US" sz="26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32240" y="4293096"/>
            <a:ext cx="1800200" cy="16561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헨리</a:t>
            </a:r>
            <a:r>
              <a:rPr lang="ko-KR" altLang="en-US" sz="20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워드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비처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1138213" y="3564508"/>
            <a:ext cx="4968552" cy="172819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내가 어버이께 효도하지 않는데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자식이 어찌 나에게 효도하겠는가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97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15"/>
            <a:ext cx="1543050" cy="571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lumMod val="50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2339752" y="476672"/>
            <a:ext cx="532859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‘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효</a:t>
            </a:r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’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+mj-ea"/>
              </a:rPr>
              <a:t>에 대한 동서고금의 이야기</a:t>
            </a:r>
            <a:endParaRPr lang="ko-KR" altLang="en-US" sz="2800" b="1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899592" y="1988840"/>
            <a:ext cx="1800200" cy="172819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한시외전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3563888" y="2420888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율곡 이이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547664" y="4437112"/>
            <a:ext cx="1512168" cy="14401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장자</a:t>
            </a:r>
            <a:endParaRPr lang="ko-KR" altLang="en-US" sz="28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3923928" y="4725144"/>
            <a:ext cx="1944216" cy="1800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소크라테스</a:t>
            </a:r>
            <a:endParaRPr lang="ko-KR" altLang="en-US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300192" y="1988840"/>
            <a:ext cx="1656184" cy="158417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강태공</a:t>
            </a:r>
            <a:endParaRPr lang="ko-KR" altLang="en-US" sz="26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732240" y="4293096"/>
            <a:ext cx="1800200" cy="165618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헨리</a:t>
            </a:r>
            <a:r>
              <a:rPr lang="ko-KR" altLang="en-US" sz="20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워드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비처</a:t>
            </a:r>
            <a:endParaRPr lang="ko-KR" altLang="en-US" sz="20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916360" y="1853332"/>
            <a:ext cx="4729931" cy="2439764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우리가 부모가 됐을 때 비로소 부모가 베푸는 사랑의 고마움이 어떤 것인지 절실히 깨달을 수 있다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ko-KR" altLang="en-US" sz="24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97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13784 0.036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23221" r="21986" b="22281"/>
          <a:stretch/>
        </p:blipFill>
        <p:spPr>
          <a:xfrm>
            <a:off x="5868144" y="3933056"/>
            <a:ext cx="2829910" cy="2614408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495425" cy="647700"/>
          </a:xfrm>
          <a:prstGeom prst="rect">
            <a:avLst/>
          </a:prstGeom>
          <a:noFill/>
          <a:ln>
            <a:noFill/>
          </a:ln>
          <a:effectLst>
            <a:glow rad="228600">
              <a:srgbClr val="990000">
                <a:alpha val="40000"/>
              </a:srgb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오른쪽 화살표 7"/>
          <p:cNvSpPr/>
          <p:nvPr/>
        </p:nvSpPr>
        <p:spPr>
          <a:xfrm>
            <a:off x="0" y="5589240"/>
            <a:ext cx="5262194" cy="1008112"/>
          </a:xfrm>
          <a:prstGeom prst="rightArrow">
            <a:avLst>
              <a:gd name="adj1" fmla="val 50000"/>
              <a:gd name="adj2" fmla="val 72149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다음 문항 중 </a:t>
            </a:r>
            <a:r>
              <a:rPr lang="en-US" altLang="ko-KR" sz="1600" dirty="0" smtClean="0">
                <a:latin typeface="+mn-ea"/>
              </a:rPr>
              <a:t>‘</a:t>
            </a:r>
            <a:r>
              <a:rPr lang="ko-KR" altLang="en-US" sz="1600" dirty="0" smtClean="0">
                <a:latin typeface="+mn-ea"/>
              </a:rPr>
              <a:t>예</a:t>
            </a:r>
            <a:r>
              <a:rPr lang="en-US" altLang="ko-KR" sz="1600" dirty="0" smtClean="0">
                <a:latin typeface="+mn-ea"/>
              </a:rPr>
              <a:t>’</a:t>
            </a:r>
            <a:r>
              <a:rPr lang="ko-KR" altLang="en-US" sz="1600" dirty="0" smtClean="0">
                <a:latin typeface="+mn-ea"/>
              </a:rPr>
              <a:t>의 개수를 체크해보세요</a:t>
            </a:r>
            <a:endParaRPr lang="ko-KR" altLang="en-US" sz="1600" dirty="0"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 rot="21206203">
            <a:off x="1456435" y="1893352"/>
            <a:ext cx="4801093" cy="3000331"/>
            <a:chOff x="3172041" y="1339517"/>
            <a:chExt cx="4628653" cy="3087421"/>
          </a:xfrm>
        </p:grpSpPr>
        <p:grpSp>
          <p:nvGrpSpPr>
            <p:cNvPr id="10" name="그룹 9"/>
            <p:cNvGrpSpPr/>
            <p:nvPr/>
          </p:nvGrpSpPr>
          <p:grpSpPr>
            <a:xfrm rot="530673">
              <a:off x="4754108" y="1339517"/>
              <a:ext cx="3046586" cy="2638425"/>
              <a:chOff x="3563888" y="1700808"/>
              <a:chExt cx="3046586" cy="2638425"/>
            </a:xfrm>
          </p:grpSpPr>
          <p:pic>
            <p:nvPicPr>
              <p:cNvPr id="15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그룹 10"/>
            <p:cNvGrpSpPr/>
            <p:nvPr/>
          </p:nvGrpSpPr>
          <p:grpSpPr>
            <a:xfrm rot="11781858">
              <a:off x="3172041" y="1788513"/>
              <a:ext cx="3046586" cy="2638425"/>
              <a:chOff x="3563888" y="1700808"/>
              <a:chExt cx="3046586" cy="2638425"/>
            </a:xfrm>
          </p:grpSpPr>
          <p:pic>
            <p:nvPicPr>
              <p:cNvPr id="12" name="Picture 10" descr="C:\Users\User\AppData\Local\Microsoft\Windows\Temporary Internet Files\Content.IE5\9A0JZ2G6\MC900437952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2700933"/>
                <a:ext cx="1822450" cy="1638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C:\Users\User\AppData\Local\Microsoft\Windows\Temporary Internet Files\Content.IE5\7MSLD43Z\MC900437958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1700808"/>
                <a:ext cx="1765300" cy="1819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578120" y="3057146"/>
            <a:ext cx="64807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600" b="1" dirty="0" smtClean="0">
                <a:latin typeface="+mn-ea"/>
              </a:rPr>
              <a:t>나의 효도 지수는</a:t>
            </a:r>
            <a:r>
              <a:rPr lang="en-US" altLang="ko-KR" sz="2600" b="1" dirty="0" smtClean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75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4" animBg="1"/>
      <p:bldP spid="8" grpId="5" animBg="1"/>
    </p:bldLst>
  </p:timing>
</p:sld>
</file>

<file path=ppt/theme/theme1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심플 테마</Template>
  <TotalTime>2687</TotalTime>
  <Words>770</Words>
  <Application>Microsoft Office PowerPoint</Application>
  <PresentationFormat>화면 슬라이드 쇼(4:3)</PresentationFormat>
  <Paragraphs>241</Paragraphs>
  <Slides>28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New_Simple01</vt:lpstr>
      <vt:lpstr>행복한 아이를 위한  부모인성교육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행복한 아이를 위한  부모인성교육</dc:title>
  <dc:creator>User</dc:creator>
  <cp:lastModifiedBy>중앙육아</cp:lastModifiedBy>
  <cp:revision>183</cp:revision>
  <dcterms:created xsi:type="dcterms:W3CDTF">2014-07-28T00:19:03Z</dcterms:created>
  <dcterms:modified xsi:type="dcterms:W3CDTF">2015-05-11T07:42:14Z</dcterms:modified>
</cp:coreProperties>
</file>